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000"/>
    <a:srgbClr val="FFFFFF"/>
    <a:srgbClr val="A5B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CE0EA-D65C-4940-8C8B-211FE0738135}" v="1" dt="2024-06-28T00:50:52.615"/>
    <p1510:client id="{E4E75F54-399A-24BA-5270-932DC4982DEA}" v="20" dt="2024-06-28T01:21:22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64" d="100"/>
          <a:sy n="64" d="100"/>
        </p:scale>
        <p:origin x="1536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07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49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6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5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14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35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98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60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3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4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12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77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leaves on a tree&#10;&#10;Description automatically generated">
            <a:extLst>
              <a:ext uri="{FF2B5EF4-FFF2-40B4-BE49-F238E27FC236}">
                <a16:creationId xmlns:a16="http://schemas.microsoft.com/office/drawing/2014/main" id="{25EE85E4-B33D-23DC-DEAF-87C73DB8F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14811"/>
          <a:stretch/>
        </p:blipFill>
        <p:spPr>
          <a:xfrm>
            <a:off x="0" y="0"/>
            <a:ext cx="12192000" cy="68906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9070D9-90CE-8E10-EEDB-D4EC8E52CDBD}"/>
              </a:ext>
            </a:extLst>
          </p:cNvPr>
          <p:cNvSpPr/>
          <p:nvPr/>
        </p:nvSpPr>
        <p:spPr>
          <a:xfrm>
            <a:off x="0" y="0"/>
            <a:ext cx="12192001" cy="6890656"/>
          </a:xfrm>
          <a:prstGeom prst="rect">
            <a:avLst/>
          </a:prstGeom>
          <a:gradFill flip="none" rotWithShape="1">
            <a:gsLst>
              <a:gs pos="22000">
                <a:schemeClr val="bg1">
                  <a:alpha val="54000"/>
                </a:schemeClr>
              </a:gs>
              <a:gs pos="17000">
                <a:schemeClr val="bg1">
                  <a:alpha val="0"/>
                </a:schemeClr>
              </a:gs>
              <a:gs pos="43000">
                <a:schemeClr val="bg1">
                  <a:alpha val="83000"/>
                </a:schemeClr>
              </a:gs>
              <a:gs pos="78000">
                <a:schemeClr val="bg1"/>
              </a:gs>
              <a:gs pos="98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A logo with a cross and wings&#10;&#10;Description automatically generated">
            <a:extLst>
              <a:ext uri="{FF2B5EF4-FFF2-40B4-BE49-F238E27FC236}">
                <a16:creationId xmlns:a16="http://schemas.microsoft.com/office/drawing/2014/main" id="{2A844E5A-DA86-394E-45F6-9710FF4E2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642" y="5687725"/>
            <a:ext cx="1686308" cy="1066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B67D21-A3A6-3EF3-2C01-AA5A62BF7EC9}"/>
              </a:ext>
            </a:extLst>
          </p:cNvPr>
          <p:cNvSpPr txBox="1"/>
          <p:nvPr/>
        </p:nvSpPr>
        <p:spPr>
          <a:xfrm>
            <a:off x="2818151" y="208743"/>
            <a:ext cx="7399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</a:rPr>
              <a:t>Prayer for Ordinary Time</a:t>
            </a:r>
            <a:endParaRPr lang="en-AU" sz="2400" dirty="0">
              <a:latin typeface="Roboto Medium" pitchFamily="2" charset="0"/>
              <a:ea typeface="Roboto Medium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75FB94-3D81-B860-1809-4CAB9B8A9018}"/>
              </a:ext>
            </a:extLst>
          </p:cNvPr>
          <p:cNvCxnSpPr>
            <a:cxnSpLocks/>
          </p:cNvCxnSpPr>
          <p:nvPr/>
        </p:nvCxnSpPr>
        <p:spPr>
          <a:xfrm>
            <a:off x="2918421" y="670408"/>
            <a:ext cx="3362458" cy="0"/>
          </a:xfrm>
          <a:prstGeom prst="line">
            <a:avLst/>
          </a:prstGeom>
          <a:ln w="28575">
            <a:solidFill>
              <a:srgbClr val="762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E80F40-5259-DD73-6FB8-EF277C9C5312}"/>
              </a:ext>
            </a:extLst>
          </p:cNvPr>
          <p:cNvSpPr txBox="1"/>
          <p:nvPr/>
        </p:nvSpPr>
        <p:spPr>
          <a:xfrm>
            <a:off x="2818151" y="707598"/>
            <a:ext cx="9373849" cy="60855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Loving God,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We thank you for the gift of life, as every day we experience your grace.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We call this part of the year ‘ordinary time’</a:t>
            </a:r>
            <a:b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as you ask us to order our lives according to your plan</a:t>
            </a:r>
            <a:b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 the ups and downs of work, family, school, community, laughter and tears.</a:t>
            </a:r>
          </a:p>
          <a:p>
            <a:pPr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All things are extraordinary when we share them with you.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Keep our minds open and our hearts warm,</a:t>
            </a:r>
            <a:b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as you challenge us in the needs of the world and your entire family.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days contribute to peace and justice,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lives help the healing of this special planet,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ears listen to the cry of the poor,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eyes look with wonder at the beauty around us,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time be for your glory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Who lives and reigns without end.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36479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rm xmlns="d0426e0c-4a75-4487-8a8c-05f70a1c3a62" xsi:nil="true"/>
    <Cross_x002d_Curriculum_x0020_Priorities xmlns="d0426e0c-4a75-4487-8a8c-05f70a1c3a62" xsi:nil="true"/>
    <TaxKeywordTaxHTField xmlns="a74f41e8-2c9a-4a9a-8a86-1b2eca9cb15f">
      <Terms xmlns="http://schemas.microsoft.com/office/infopath/2007/PartnerControls"/>
    </TaxKeywordTaxHTField>
    <bc52f877b74e4892aa9edc07f5db4423 xmlns="d0426e0c-4a75-4487-8a8c-05f70a1c3a62">
      <Terms xmlns="http://schemas.microsoft.com/office/infopath/2007/PartnerControls"/>
    </bc52f877b74e4892aa9edc07f5db4423>
    <ResourcesType xmlns="d0426e0c-4a75-4487-8a8c-05f70a1c3a62" xsi:nil="true"/>
    <ResourceAudience xmlns="d0426e0c-4a75-4487-8a8c-05f70a1c3a62" xsi:nil="true"/>
    <Document_x0020_Status xmlns="a74f41e8-2c9a-4a9a-8a86-1b2eca9cb15f" xsi:nil="true"/>
    <_ResourceType xmlns="http://schemas.microsoft.com/sharepoint/v3/fields" xsi:nil="true"/>
    <General_x0020_Capabilities xmlns="d0426e0c-4a75-4487-8a8c-05f70a1c3a62" xsi:nil="true"/>
    <Curriculum xmlns="d0426e0c-4a75-4487-8a8c-05f70a1c3a62" xsi:nil="true"/>
    <Calendar_x0020_Year xmlns="a74f41e8-2c9a-4a9a-8a86-1b2eca9cb15f" xsi:nil="true"/>
    <TaxCatchAll xmlns="a74f41e8-2c9a-4a9a-8a86-1b2eca9cb15f" xsi:nil="true"/>
    <ResourceTopic xmlns="d0426e0c-4a75-4487-8a8c-05f70a1c3a62" xsi:nil="true"/>
    <lcf76f155ced4ddcb4097134ff3c332f xmlns="d0426e0c-4a75-4487-8a8c-05f70a1c3a6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B4263F7BA4B4FB1DEE6AB7F3265F0" ma:contentTypeVersion="39" ma:contentTypeDescription="Create a new document." ma:contentTypeScope="" ma:versionID="9dd2aa3506707fee0b0fdff51dd23b3b">
  <xsd:schema xmlns:xsd="http://www.w3.org/2001/XMLSchema" xmlns:xs="http://www.w3.org/2001/XMLSchema" xmlns:p="http://schemas.microsoft.com/office/2006/metadata/properties" xmlns:ns2="a74f41e8-2c9a-4a9a-8a86-1b2eca9cb15f" xmlns:ns3="http://schemas.microsoft.com/sharepoint/v3/fields" xmlns:ns4="d0426e0c-4a75-4487-8a8c-05f70a1c3a62" targetNamespace="http://schemas.microsoft.com/office/2006/metadata/properties" ma:root="true" ma:fieldsID="41acfa0cfe686720ac037204149f2cc8" ns2:_="" ns3:_="" ns4:_="">
    <xsd:import namespace="a74f41e8-2c9a-4a9a-8a86-1b2eca9cb15f"/>
    <xsd:import namespace="http://schemas.microsoft.com/sharepoint/v3/fields"/>
    <xsd:import namespace="d0426e0c-4a75-4487-8a8c-05f70a1c3a62"/>
    <xsd:element name="properties">
      <xsd:complexType>
        <xsd:sequence>
          <xsd:element name="documentManagement">
            <xsd:complexType>
              <xsd:all>
                <xsd:element ref="ns2:Calendar_x0020_Year" minOccurs="0"/>
                <xsd:element ref="ns2:Document_x0020_Status" minOccurs="0"/>
                <xsd:element ref="ns3:_ResourceType" minOccurs="0"/>
                <xsd:element ref="ns4:bc52f877b74e4892aa9edc07f5db4423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TaxKeywordTaxHTField" minOccurs="0"/>
                <xsd:element ref="ns4:Cross_x002d_Curriculum_x0020_Priorities" minOccurs="0"/>
                <xsd:element ref="ns4:General_x0020_Capabilities" minOccurs="0"/>
                <xsd:element ref="ns2:SharedWithUsers" minOccurs="0"/>
                <xsd:element ref="ns2:SharedWithDetails" minOccurs="0"/>
                <xsd:element ref="ns4:ResourcesType" minOccurs="0"/>
                <xsd:element ref="ns4:ResourceAudience" minOccurs="0"/>
                <xsd:element ref="ns4:ResourceTopic" minOccurs="0"/>
                <xsd:element ref="ns4:Curriculum" minOccurs="0"/>
                <xsd:element ref="ns4:Term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8" nillable="true" ma:displayName="Calendar Year" ma:list="{efc841cf-c008-4849-acd6-eb31f33685a0}" ma:internalName="Calendar_x0020_Year" ma:showField="CalendarYear" ma:web="a74f41e8-2c9a-4a9a-8a86-1b2eca9cb15f">
      <xsd:simpleType>
        <xsd:restriction base="dms:Lookup"/>
      </xsd:simpleType>
    </xsd:element>
    <xsd:element name="Document_x0020_Status" ma:index="9" nillable="true" ma:displayName="Document Status" ma:list="{c6e27091-794f-4218-8873-7e1e6bc71942}" ma:internalName="Document_x0020_Status" ma:showField="Documentstatus" ma:web="a74f41e8-2c9a-4a9a-8a86-1b2eca9cb15f">
      <xsd:simpleType>
        <xsd:restriction base="dms:Lookup"/>
      </xsd:simpleType>
    </xsd:element>
    <xsd:element name="TaxCatchAll" ma:index="1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fba56b17-20de-4e09-aefb-c97c0efd6d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10" nillable="true" ma:displayName="Resource Type" ma:description="A set of categories, functions, genres or aggregation levels" ma:internalName="_Resource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26e0c-4a75-4487-8a8c-05f70a1c3a62" elementFormDefault="qualified">
    <xsd:import namespace="http://schemas.microsoft.com/office/2006/documentManagement/types"/>
    <xsd:import namespace="http://schemas.microsoft.com/office/infopath/2007/PartnerControls"/>
    <xsd:element name="bc52f877b74e4892aa9edc07f5db4423" ma:index="12" nillable="true" ma:taxonomy="true" ma:internalName="bc52f877b74e4892aa9edc07f5db4423" ma:taxonomyFieldName="Topic" ma:displayName="Topic" ma:default="" ma:fieldId="{bc52f877-b74e-4892-aa9e-dc07f5db4423}" ma:sspId="fba56b17-20de-4e09-aefb-c97c0efd6dbe" ma:termSetId="43fe0924-5d85-4bf5-8df1-467cebe12f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ross_x002d_Curriculum_x0020_Priorities" ma:index="25" nillable="true" ma:displayName="Cross-Curriculum Priorities" ma:format="Dropdown" ma:internalName="Cross_x002d_Curriculum_x0020_Prior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riginal and Torres Strait Islander Histories and Cultures"/>
                    <xsd:enumeration value="Asia and Australia's Engagement with Asia"/>
                    <xsd:enumeration value="Sustainability"/>
                  </xsd:restriction>
                </xsd:simpleType>
              </xsd:element>
            </xsd:sequence>
          </xsd:extension>
        </xsd:complexContent>
      </xsd:complexType>
    </xsd:element>
    <xsd:element name="General_x0020_Capabilities" ma:index="26" nillable="true" ma:displayName="General Capabilities" ma:format="Dropdown" ma:internalName="General_x0020_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teracy"/>
                    <xsd:enumeration value="Numeracy"/>
                    <xsd:enumeration value="Information and Communication Technology (ICT) Capability"/>
                    <xsd:enumeration value="Critical and Creative Thinking"/>
                    <xsd:enumeration value="Personal and Social Capability"/>
                    <xsd:enumeration value="Ethical Understanding"/>
                    <xsd:enumeration value="Intercultural Understanding"/>
                  </xsd:restriction>
                </xsd:simpleType>
              </xsd:element>
            </xsd:sequence>
          </xsd:extension>
        </xsd:complexContent>
      </xsd:complexType>
    </xsd:element>
    <xsd:element name="ResourcesType" ma:index="29" nillable="true" ma:displayName="Resources Type" ma:format="Dropdown" ma:internalName="Resources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mbly"/>
                    <xsd:enumeration value="Fact Sheet and Report"/>
                    <xsd:enumeration value="Film"/>
                    <xsd:enumeration value="Fundraising"/>
                    <xsd:enumeration value="Game"/>
                    <xsd:enumeration value="Guide"/>
                    <xsd:enumeration value="Image"/>
                    <xsd:enumeration value="Lesson and Unit"/>
                    <xsd:enumeration value="Poster"/>
                    <xsd:enumeration value="Prayer / Reflection"/>
                    <xsd:enumeration value="Quiz"/>
                    <xsd:enumeration value="Case Study"/>
                  </xsd:restriction>
                </xsd:simpleType>
              </xsd:element>
            </xsd:sequence>
          </xsd:extension>
        </xsd:complexContent>
      </xsd:complexType>
    </xsd:element>
    <xsd:element name="ResourceAudience" ma:index="30" nillable="true" ma:displayName="Resource Audience" ma:format="Dropdown" ma:internalName="Resource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 F-2"/>
                    <xsd:enumeration value="Middle primary 3-4"/>
                    <xsd:enumeration value="Upper Primary 5-6"/>
                    <xsd:enumeration value="Upper Primary 3-6"/>
                    <xsd:enumeration value="Secondary"/>
                    <xsd:enumeration value="Youth"/>
                    <xsd:enumeration value="Parish"/>
                    <xsd:enumeration value="Teacher"/>
                    <xsd:enumeration value="Choice 9"/>
                  </xsd:restriction>
                </xsd:simpleType>
              </xsd:element>
            </xsd:sequence>
          </xsd:extension>
        </xsd:complexContent>
      </xsd:complexType>
    </xsd:element>
    <xsd:element name="ResourceTopic" ma:index="31" nillable="true" ma:displayName="Resource Topic" ma:format="Dropdown" ma:internalName="Resource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Caritas"/>
                    <xsd:enumeration value="Advocacy and Campaigns"/>
                    <xsd:enumeration value="Catholic Identity"/>
                    <xsd:enumeration value="Catholic Social Teaching"/>
                    <xsd:enumeration value="Disability"/>
                    <xsd:enumeration value="Emergencies"/>
                    <xsd:enumeration value="Environment, Climate Justice, DRR"/>
                    <xsd:enumeration value="Food Security and Agriculture"/>
                    <xsd:enumeration value="Gender Equality / Women"/>
                    <xsd:enumeration value="Health"/>
                    <xsd:enumeration value="Human Trafficking, Modern Slavery and Fair Trade"/>
                    <xsd:enumeration value="Indigenous Peoples"/>
                    <xsd:enumeration value="Laudato Si'"/>
                    <xsd:enumeration value="Peace and Conflict"/>
                    <xsd:enumeration value="Poverty"/>
                    <xsd:enumeration value="Project Compassion"/>
                    <xsd:enumeration value="Refugees and Forced Migration"/>
                    <xsd:enumeration value="Sustainable Development Goals and Human Rights"/>
                    <xsd:enumeration value="Water and Sanitation"/>
                    <xsd:enumeration value="Religion"/>
                    <xsd:enumeration value="First Nations Australians"/>
                    <xsd:enumeration value="Choice 22"/>
                  </xsd:restriction>
                </xsd:simpleType>
              </xsd:element>
            </xsd:sequence>
          </xsd:extension>
        </xsd:complexContent>
      </xsd:complexType>
    </xsd:element>
    <xsd:element name="Curriculum" ma:index="32" nillable="true" ma:displayName="Curriculum" ma:format="Dropdown" ma:internalName="Curriculu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vics and Citizenship"/>
                    <xsd:enumeration value="Economics and Business"/>
                    <xsd:enumeration value="English"/>
                    <xsd:enumeration value="Geography"/>
                    <xsd:enumeration value="HASS"/>
                    <xsd:enumeration value="Health and PE"/>
                    <xsd:enumeration value="History"/>
                    <xsd:enumeration value="Languages"/>
                    <xsd:enumeration value="Mathematics"/>
                    <xsd:enumeration value="Religious Education"/>
                    <xsd:enumeration value="Science"/>
                    <xsd:enumeration value="Technologies "/>
                    <xsd:enumeration value="Choice 13"/>
                  </xsd:restriction>
                </xsd:simpleType>
              </xsd:element>
            </xsd:sequence>
          </xsd:extension>
        </xsd:complexContent>
      </xsd:complexType>
    </xsd:element>
    <xsd:element name="Term" ma:index="33" nillable="true" ma:displayName="Term" ma:format="Dropdown" ma:internalName="Te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rm 1 "/>
                    <xsd:enumeration value="Term 2"/>
                    <xsd:enumeration value="Term 3"/>
                    <xsd:enumeration value="Term 4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06FA50-EA2E-4344-AA4E-CE879B759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2FF805-F4B1-49F4-B176-8F09FF9CCF81}">
  <ds:schemaRefs>
    <ds:schemaRef ds:uri="http://schemas.microsoft.com/office/2006/metadata/properties"/>
    <ds:schemaRef ds:uri="http://schemas.microsoft.com/office/infopath/2007/PartnerControls"/>
    <ds:schemaRef ds:uri="d0426e0c-4a75-4487-8a8c-05f70a1c3a62"/>
    <ds:schemaRef ds:uri="a74f41e8-2c9a-4a9a-8a86-1b2eca9cb15f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04056F0D-D331-4EF9-89F4-44A63C628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f41e8-2c9a-4a9a-8a86-1b2eca9cb15f"/>
    <ds:schemaRef ds:uri="http://schemas.microsoft.com/sharepoint/v3/fields"/>
    <ds:schemaRef ds:uri="d0426e0c-4a75-4487-8a8c-05f70a1c3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</TotalTime>
  <Words>167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Dobrohotoff</dc:creator>
  <cp:lastModifiedBy>Nicole Dobrohotoff</cp:lastModifiedBy>
  <cp:revision>17</cp:revision>
  <dcterms:created xsi:type="dcterms:W3CDTF">2024-06-28T00:19:07Z</dcterms:created>
  <dcterms:modified xsi:type="dcterms:W3CDTF">2024-06-28T01:32:11Z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0x0101007A5B4263F7BA4B4FB1DEE6AB7F3265F0</vt:lpwstr>
  </property>
  <property fmtid="{D5CDD505-2E9C-101B-9397-08002B2CF9AE}" pid="4" name="Topic">
    <vt:lpwstr/>
  </property>
  <property fmtid="{D5CDD505-2E9C-101B-9397-08002B2CF9AE}" pid="5" name="MediaServiceImageTags">
    <vt:lpwstr/>
  </property>
</Properties>
</file>