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841" r:id="rId5"/>
  </p:sldMasterIdLst>
  <p:notesMasterIdLst>
    <p:notesMasterId r:id="rId59"/>
  </p:notesMasterIdLst>
  <p:handoutMasterIdLst>
    <p:handoutMasterId r:id="rId60"/>
  </p:handoutMasterIdLst>
  <p:sldIdLst>
    <p:sldId id="298" r:id="rId6"/>
    <p:sldId id="464" r:id="rId7"/>
    <p:sldId id="492" r:id="rId8"/>
    <p:sldId id="465" r:id="rId9"/>
    <p:sldId id="467" r:id="rId10"/>
    <p:sldId id="466" r:id="rId11"/>
    <p:sldId id="429" r:id="rId12"/>
    <p:sldId id="504" r:id="rId13"/>
    <p:sldId id="564" r:id="rId14"/>
    <p:sldId id="516" r:id="rId15"/>
    <p:sldId id="300" r:id="rId16"/>
    <p:sldId id="484" r:id="rId17"/>
    <p:sldId id="485" r:id="rId18"/>
    <p:sldId id="469" r:id="rId19"/>
    <p:sldId id="487" r:id="rId20"/>
    <p:sldId id="494" r:id="rId21"/>
    <p:sldId id="476" r:id="rId22"/>
    <p:sldId id="475" r:id="rId23"/>
    <p:sldId id="478" r:id="rId24"/>
    <p:sldId id="477" r:id="rId25"/>
    <p:sldId id="495" r:id="rId26"/>
    <p:sldId id="458" r:id="rId27"/>
    <p:sldId id="390" r:id="rId28"/>
    <p:sldId id="439" r:id="rId29"/>
    <p:sldId id="280" r:id="rId30"/>
    <p:sldId id="420" r:id="rId31"/>
    <p:sldId id="507" r:id="rId32"/>
    <p:sldId id="514" r:id="rId33"/>
    <p:sldId id="515" r:id="rId34"/>
    <p:sldId id="513" r:id="rId35"/>
    <p:sldId id="508" r:id="rId36"/>
    <p:sldId id="509" r:id="rId37"/>
    <p:sldId id="518" r:id="rId38"/>
    <p:sldId id="517" r:id="rId39"/>
    <p:sldId id="510" r:id="rId40"/>
    <p:sldId id="479" r:id="rId41"/>
    <p:sldId id="451" r:id="rId42"/>
    <p:sldId id="450" r:id="rId43"/>
    <p:sldId id="471" r:id="rId44"/>
    <p:sldId id="454" r:id="rId45"/>
    <p:sldId id="452" r:id="rId46"/>
    <p:sldId id="512" r:id="rId47"/>
    <p:sldId id="519" r:id="rId48"/>
    <p:sldId id="493" r:id="rId49"/>
    <p:sldId id="437" r:id="rId50"/>
    <p:sldId id="482" r:id="rId51"/>
    <p:sldId id="415" r:id="rId52"/>
    <p:sldId id="481" r:id="rId53"/>
    <p:sldId id="305" r:id="rId54"/>
    <p:sldId id="483" r:id="rId55"/>
    <p:sldId id="463" r:id="rId56"/>
    <p:sldId id="433" r:id="rId57"/>
    <p:sldId id="27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38" clrIdx="0"/>
  <p:cmAuthor id="2" name="D and M Halliday " initials="" lastIdx="61" clrIdx="1"/>
  <p:cmAuthor id="3" name="Guest User" initials="GU" lastIdx="6" clrIdx="2"/>
  <p:cmAuthor id="4" name="Chris Nolan" initials="CN" lastIdx="11" clrIdx="3">
    <p:extLst>
      <p:ext uri="{19B8F6BF-5375-455C-9EA6-DF929625EA0E}">
        <p15:presenceInfo xmlns:p15="http://schemas.microsoft.com/office/powerpoint/2012/main" userId="S-1-5-21-568877940-3399399001-4121681156-70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54A"/>
    <a:srgbClr val="E5DBCB"/>
    <a:srgbClr val="DF918A"/>
    <a:srgbClr val="0C1A39"/>
    <a:srgbClr val="0C1A3A"/>
    <a:srgbClr val="63B1A4"/>
    <a:srgbClr val="0C244C"/>
    <a:srgbClr val="C3DDD7"/>
    <a:srgbClr val="D86075"/>
    <a:srgbClr val="762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46" autoAdjust="0"/>
  </p:normalViewPr>
  <p:slideViewPr>
    <p:cSldViewPr snapToGrid="0">
      <p:cViewPr varScale="1">
        <p:scale>
          <a:sx n="103" d="100"/>
          <a:sy n="103" d="100"/>
        </p:scale>
        <p:origin x="1114" y="86"/>
      </p:cViewPr>
      <p:guideLst>
        <p:guide orient="horz" pos="2795"/>
        <p:guide orient="horz" pos="4020"/>
        <p:guide pos="5352"/>
        <p:guide pos="7045"/>
      </p:guideLst>
    </p:cSldViewPr>
  </p:slideViewPr>
  <p:notesTextViewPr>
    <p:cViewPr>
      <p:scale>
        <a:sx n="1" d="1"/>
        <a:sy n="1" d="1"/>
      </p:scale>
      <p:origin x="0" y="0"/>
    </p:cViewPr>
  </p:notesTextViewPr>
  <p:sorterViewPr>
    <p:cViewPr>
      <p:scale>
        <a:sx n="66" d="100"/>
        <a:sy n="66" d="100"/>
      </p:scale>
      <p:origin x="0" y="-6822"/>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828A0777-07B8-4345-B35A-AD5B12EF6647}"/>
    <pc:docChg chg="custSel modSld sldOrd">
      <pc:chgData name="Nicole Dobrohotoff" userId="2dc4cf58-dc7e-422a-950b-38460c74cb76" providerId="ADAL" clId="{828A0777-07B8-4345-B35A-AD5B12EF6647}" dt="2021-08-23T04:04:42.954" v="74" actId="6549"/>
      <pc:docMkLst>
        <pc:docMk/>
      </pc:docMkLst>
      <pc:sldChg chg="modSp">
        <pc:chgData name="Nicole Dobrohotoff" userId="2dc4cf58-dc7e-422a-950b-38460c74cb76" providerId="ADAL" clId="{828A0777-07B8-4345-B35A-AD5B12EF6647}" dt="2021-08-23T04:04:42.954" v="74" actId="6549"/>
        <pc:sldMkLst>
          <pc:docMk/>
          <pc:sldMk cId="293239850" sldId="464"/>
        </pc:sldMkLst>
        <pc:spChg chg="mod">
          <ac:chgData name="Nicole Dobrohotoff" userId="2dc4cf58-dc7e-422a-950b-38460c74cb76" providerId="ADAL" clId="{828A0777-07B8-4345-B35A-AD5B12EF6647}" dt="2021-08-23T04:04:42.954" v="74" actId="6549"/>
          <ac:spMkLst>
            <pc:docMk/>
            <pc:sldMk cId="293239850" sldId="464"/>
            <ac:spMk id="5" creationId="{00000000-0000-0000-0000-000000000000}"/>
          </ac:spMkLst>
        </pc:spChg>
      </pc:sldChg>
      <pc:sldChg chg="ord">
        <pc:chgData name="Nicole Dobrohotoff" userId="2dc4cf58-dc7e-422a-950b-38460c74cb76" providerId="ADAL" clId="{828A0777-07B8-4345-B35A-AD5B12EF6647}" dt="2021-08-23T03:58:11.841" v="0"/>
        <pc:sldMkLst>
          <pc:docMk/>
          <pc:sldMk cId="3854715651" sldId="4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8/23/2021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dirty="0"/>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8/23/2021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dirty="0"/>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ssuu.com/diomn/docs/aurora_august_2021_web"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webteam@caritas.org.a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ssuu.com/diomn/docs/aurora_august_2021_web"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ssuu.com/diomn/docs/aurora_august_2021_web"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vaticannews.va/en/pope/news/2020-10/fratelli-tutti-pope-fraternity-social-friendship-short-summary.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vatican.va/content/francesco/it/encyclicals/documents/papa-francesco_20201003_enciclica-fratelli-tutti.html"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aritas.org.au/learn/cst-toolki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ocialjustice.catholic.org.au/2020/09/04/who-are-we-before-god-and-in-cre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socialjustice.catholic.org.au/2020/05/22/laudato-si-action-platfor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Tati walks through part of her community’s preserved forest to collect vegetables and traditional medicines.</a:t>
            </a:r>
          </a:p>
          <a:p>
            <a:r>
              <a:rPr lang="en-US" dirty="0">
                <a:cs typeface="Calibri"/>
              </a:rPr>
              <a:t>Credit: Richard Wainwright</a:t>
            </a:r>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dirty="0"/>
          </a:p>
        </p:txBody>
      </p:sp>
    </p:spTree>
    <p:extLst>
      <p:ext uri="{BB962C8B-B14F-4D97-AF65-F5344CB8AC3E}">
        <p14:creationId xmlns:p14="http://schemas.microsoft.com/office/powerpoint/2010/main" val="213984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15</a:t>
            </a:fld>
            <a:endParaRPr lang="en-US" dirty="0"/>
          </a:p>
        </p:txBody>
      </p:sp>
    </p:spTree>
    <p:extLst>
      <p:ext uri="{BB962C8B-B14F-4D97-AF65-F5344CB8AC3E}">
        <p14:creationId xmlns:p14="http://schemas.microsoft.com/office/powerpoint/2010/main" val="305507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16</a:t>
            </a:fld>
            <a:endParaRPr lang="en-US" dirty="0"/>
          </a:p>
        </p:txBody>
      </p:sp>
    </p:spTree>
    <p:extLst>
      <p:ext uri="{BB962C8B-B14F-4D97-AF65-F5344CB8AC3E}">
        <p14:creationId xmlns:p14="http://schemas.microsoft.com/office/powerpoint/2010/main" val="582119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US" dirty="0"/>
          </a:p>
          <a:p>
            <a:endParaRPr lang="en-A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dirty="0"/>
          </a:p>
        </p:txBody>
      </p:sp>
    </p:spTree>
    <p:extLst>
      <p:ext uri="{BB962C8B-B14F-4D97-AF65-F5344CB8AC3E}">
        <p14:creationId xmlns:p14="http://schemas.microsoft.com/office/powerpoint/2010/main" val="58211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23</a:t>
            </a:fld>
            <a:endParaRPr lang="en-AU" dirty="0"/>
          </a:p>
        </p:txBody>
      </p:sp>
    </p:spTree>
    <p:extLst>
      <p:ext uri="{BB962C8B-B14F-4D97-AF65-F5344CB8AC3E}">
        <p14:creationId xmlns:p14="http://schemas.microsoft.com/office/powerpoint/2010/main" val="784081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partnership that pays-off’</a:t>
            </a:r>
            <a:r>
              <a:rPr lang="en-US" baseline="0" dirty="0"/>
              <a:t> article f</a:t>
            </a:r>
            <a:r>
              <a:rPr lang="en-US" dirty="0"/>
              <a:t>irst published in </a:t>
            </a:r>
            <a:r>
              <a:rPr lang="en-US" dirty="0">
                <a:hlinkClick r:id="rId3"/>
              </a:rPr>
              <a:t>Aurora Magazine</a:t>
            </a:r>
            <a:r>
              <a:rPr lang="en-US" dirty="0"/>
              <a:t>, August 2021.</a:t>
            </a:r>
          </a:p>
          <a:p>
            <a:r>
              <a:rPr lang="en-US" dirty="0"/>
              <a:t>https://issuu.com/diomn/docs/aurora_august_2021_web  </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Copyright notice:</a:t>
            </a:r>
          </a:p>
          <a:p>
            <a:endParaRPr lang="en-US" b="1" dirty="0">
              <a:latin typeface="Arial"/>
              <a:cs typeface="Arial"/>
            </a:endParaRPr>
          </a:p>
          <a:p>
            <a:r>
              <a:rPr lang="en-US" b="1" dirty="0">
                <a:latin typeface="Arial"/>
                <a:cs typeface="Arial"/>
              </a:rPr>
              <a:t>Use of website materials </a:t>
            </a:r>
          </a:p>
          <a:p>
            <a:pPr rtl="0" fontAlgn="base"/>
            <a:r>
              <a:rPr lang="en-US" dirty="0">
                <a:latin typeface="Arial"/>
                <a:cs typeface="Arial"/>
              </a:rPr>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authorisation from </a:t>
            </a:r>
            <a:r>
              <a:rPr lang="en-US" sz="1200" b="0" i="0" u="sng" strike="noStrike" kern="1200" dirty="0">
                <a:solidFill>
                  <a:schemeClr val="tx1"/>
                </a:solidFill>
                <a:effectLst/>
                <a:latin typeface="+mn-lt"/>
                <a:ea typeface="+mn-ea"/>
                <a:cs typeface="+mn-cs"/>
                <a:hlinkClick r:id="rId3"/>
              </a:rPr>
              <a:t>Caritas Australia's webteam</a:t>
            </a:r>
            <a:r>
              <a:rPr lang="en-US" sz="1200" b="0" i="0" u="none" strike="noStrike" kern="1200" dirty="0">
                <a:solidFill>
                  <a:schemeClr val="tx1"/>
                </a:solidFill>
                <a:effectLst/>
                <a:latin typeface="+mn-lt"/>
                <a:ea typeface="+mn-ea"/>
                <a:cs typeface="+mn-cs"/>
              </a:rPr>
              <a:t> (webteam@caritas.org.au)</a:t>
            </a:r>
            <a:br>
              <a:rPr lang="en-US" dirty="0">
                <a:latin typeface="Arial"/>
                <a:cs typeface="Arial"/>
              </a:rPr>
            </a:br>
            <a:endParaRPr lang="en-US" dirty="0">
              <a:latin typeface="Arial"/>
              <a:cs typeface="Arial"/>
            </a:endParaRPr>
          </a:p>
          <a:p>
            <a:r>
              <a:rPr lang="en-US" b="1" dirty="0">
                <a:latin typeface="Arial"/>
                <a:cs typeface="Arial"/>
              </a:rPr>
              <a:t>Permissions </a:t>
            </a:r>
          </a:p>
          <a:p>
            <a:r>
              <a:rPr lang="en-US" dirty="0">
                <a:latin typeface="Arial"/>
                <a:cs typeface="Arial"/>
              </a:rPr>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r>
              <a:rPr lang="en-US" dirty="0">
                <a:latin typeface="Arial"/>
                <a:cs typeface="Arial"/>
              </a:rPr>
              <a:t>Photos without a specified photo credit are the property of Caritas Australia or the international partners of the Caritas network. </a:t>
            </a:r>
            <a:br>
              <a:rPr lang="en-US" dirty="0">
                <a:latin typeface="Arial"/>
                <a:cs typeface="Arial"/>
              </a:rPr>
            </a:br>
            <a:endParaRPr lang="en-US" dirty="0">
              <a:latin typeface="Arial"/>
              <a:cs typeface="Arial"/>
            </a:endParaRPr>
          </a:p>
          <a:p>
            <a:r>
              <a:rPr lang="en-US" b="1" dirty="0">
                <a:latin typeface="Arial"/>
                <a:cs typeface="Arial"/>
              </a:rPr>
              <a:t>Our logo</a:t>
            </a:r>
            <a:r>
              <a:rPr lang="en-US" dirty="0">
                <a:latin typeface="Arial"/>
                <a:cs typeface="Arial"/>
              </a:rPr>
              <a:t> </a:t>
            </a:r>
          </a:p>
          <a:p>
            <a:r>
              <a:rPr lang="en-US" dirty="0">
                <a:latin typeface="Arial"/>
                <a:cs typeface="Arial"/>
              </a:rPr>
              <a:t>The Caritas Australia logo must not be downloaded, copied and or used for any purpose without the expressed permission of Caritas Australia. Please contact Caritas Australia's web team [mailto:webteam@caritas.org.au] for any further information that you may require about using content from this website. </a:t>
            </a:r>
          </a:p>
          <a:p>
            <a:endParaRPr lang="en-US" dirty="0">
              <a:latin typeface="Arial"/>
              <a:cs typeface="Arial"/>
            </a:endParaRPr>
          </a:p>
          <a:p>
            <a:r>
              <a:rPr lang="en-US" b="1" dirty="0">
                <a:latin typeface="Arial"/>
                <a:cs typeface="Arial"/>
              </a:rPr>
              <a:t>Links to external sites </a:t>
            </a:r>
          </a:p>
          <a:p>
            <a:r>
              <a:rPr lang="en-US" dirty="0">
                <a:latin typeface="Arial"/>
                <a:cs typeface="Arial"/>
              </a:rPr>
              <a:t>This site contains links to external web sites. Caritas Australia takes no responsibility for the content of such sites, nor do links to such sites imply endorsement of the views expressed therein. External links are provided for informational purposes only. </a:t>
            </a:r>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dirty="0"/>
          </a:p>
        </p:txBody>
      </p:sp>
    </p:spTree>
    <p:extLst>
      <p:ext uri="{BB962C8B-B14F-4D97-AF65-F5344CB8AC3E}">
        <p14:creationId xmlns:p14="http://schemas.microsoft.com/office/powerpoint/2010/main" val="3895403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partnership that pays-off’</a:t>
            </a:r>
            <a:r>
              <a:rPr lang="en-US" baseline="0" dirty="0"/>
              <a:t> article f</a:t>
            </a:r>
            <a:r>
              <a:rPr lang="en-US" dirty="0"/>
              <a:t>irst published in </a:t>
            </a:r>
            <a:r>
              <a:rPr lang="en-US" dirty="0">
                <a:hlinkClick r:id="rId3"/>
              </a:rPr>
              <a:t>Aurora Magazine</a:t>
            </a:r>
            <a:r>
              <a:rPr lang="en-US" dirty="0"/>
              <a:t>, August 2021.</a:t>
            </a:r>
          </a:p>
          <a:p>
            <a:r>
              <a:rPr lang="en-US" dirty="0"/>
              <a:t>https://issuu.com/diomn/docs/aurora_august_2021_web  </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28</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partnership that pays-off’</a:t>
            </a:r>
            <a:r>
              <a:rPr lang="en-US" baseline="0" dirty="0"/>
              <a:t> article f</a:t>
            </a:r>
            <a:r>
              <a:rPr lang="en-US" dirty="0"/>
              <a:t>irst published in </a:t>
            </a:r>
            <a:r>
              <a:rPr lang="en-US" dirty="0">
                <a:hlinkClick r:id="rId3"/>
              </a:rPr>
              <a:t>Aurora Magazine</a:t>
            </a:r>
            <a:r>
              <a:rPr lang="en-US" dirty="0"/>
              <a:t>, August 2021.</a:t>
            </a:r>
          </a:p>
          <a:p>
            <a:r>
              <a:rPr lang="en-US" dirty="0"/>
              <a:t>https://issuu.com/diomn/docs/aurora_august_2021_web  </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30</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31</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32</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33</a:t>
            </a:fld>
            <a:endParaRPr lang="en-US" dirty="0"/>
          </a:p>
        </p:txBody>
      </p:sp>
    </p:spTree>
    <p:extLst>
      <p:ext uri="{BB962C8B-B14F-4D97-AF65-F5344CB8AC3E}">
        <p14:creationId xmlns:p14="http://schemas.microsoft.com/office/powerpoint/2010/main" val="4091372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34</a:t>
            </a:fld>
            <a:endParaRPr lang="en-US" dirty="0"/>
          </a:p>
        </p:txBody>
      </p:sp>
    </p:spTree>
    <p:extLst>
      <p:ext uri="{BB962C8B-B14F-4D97-AF65-F5344CB8AC3E}">
        <p14:creationId xmlns:p14="http://schemas.microsoft.com/office/powerpoint/2010/main" val="2621586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Our faith provides wisdom sources that can help us to take our next steps now.</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35</a:t>
            </a:fld>
            <a:endParaRPr lang="en-US" dirty="0"/>
          </a:p>
        </p:txBody>
      </p:sp>
    </p:spTree>
    <p:extLst>
      <p:ext uri="{BB962C8B-B14F-4D97-AF65-F5344CB8AC3E}">
        <p14:creationId xmlns:p14="http://schemas.microsoft.com/office/powerpoint/2010/main" val="2613472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36</a:t>
            </a:fld>
            <a:endParaRPr lang="en-US" dirty="0"/>
          </a:p>
        </p:txBody>
      </p:sp>
    </p:spTree>
    <p:extLst>
      <p:ext uri="{BB962C8B-B14F-4D97-AF65-F5344CB8AC3E}">
        <p14:creationId xmlns:p14="http://schemas.microsoft.com/office/powerpoint/2010/main" val="2613472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AU" dirty="0"/>
              <a:t>What do you think Pope Francis means by</a:t>
            </a:r>
            <a:r>
              <a:rPr lang="en-AU" baseline="0" dirty="0"/>
              <a:t> i</a:t>
            </a:r>
            <a:r>
              <a:rPr lang="en-AU" dirty="0"/>
              <a:t>njustices?</a:t>
            </a:r>
            <a:endParaRPr lang="en-US" dirty="0"/>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37</a:t>
            </a:fld>
            <a:endParaRPr lang="en-US" dirty="0"/>
          </a:p>
        </p:txBody>
      </p:sp>
    </p:spTree>
    <p:extLst>
      <p:ext uri="{BB962C8B-B14F-4D97-AF65-F5344CB8AC3E}">
        <p14:creationId xmlns:p14="http://schemas.microsoft.com/office/powerpoint/2010/main" val="320652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dirty="0"/>
          </a:p>
        </p:txBody>
      </p:sp>
    </p:spTree>
    <p:extLst>
      <p:ext uri="{BB962C8B-B14F-4D97-AF65-F5344CB8AC3E}">
        <p14:creationId xmlns:p14="http://schemas.microsoft.com/office/powerpoint/2010/main" val="1308176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38</a:t>
            </a:fld>
            <a:endParaRPr lang="en-US" dirty="0"/>
          </a:p>
        </p:txBody>
      </p:sp>
    </p:spTree>
    <p:extLst>
      <p:ext uri="{BB962C8B-B14F-4D97-AF65-F5344CB8AC3E}">
        <p14:creationId xmlns:p14="http://schemas.microsoft.com/office/powerpoint/2010/main" val="2730661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39</a:t>
            </a:fld>
            <a:endParaRPr lang="en-US" dirty="0"/>
          </a:p>
        </p:txBody>
      </p:sp>
    </p:spTree>
    <p:extLst>
      <p:ext uri="{BB962C8B-B14F-4D97-AF65-F5344CB8AC3E}">
        <p14:creationId xmlns:p14="http://schemas.microsoft.com/office/powerpoint/2010/main" val="2730661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40</a:t>
            </a:fld>
            <a:endParaRPr lang="en-US" dirty="0"/>
          </a:p>
        </p:txBody>
      </p:sp>
    </p:spTree>
    <p:extLst>
      <p:ext uri="{BB962C8B-B14F-4D97-AF65-F5344CB8AC3E}">
        <p14:creationId xmlns:p14="http://schemas.microsoft.com/office/powerpoint/2010/main" val="3619044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b="1" u="none" dirty="0">
                <a:solidFill>
                  <a:schemeClr val="tx1"/>
                </a:solidFill>
                <a:hlinkClick r:id="rId3"/>
              </a:rPr>
              <a:t>Sources: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hlinkClick r:id="rId4"/>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hlinkClick r:id="rId4"/>
              </a:rPr>
              <a:t>https://www.vatican.va/content/francesco/it/encyclicals/documents/papa-francesco_20201003_enciclica-fratelli-tutti.html</a:t>
            </a:r>
            <a:endParaRPr lang="en-US" dirty="0"/>
          </a:p>
          <a:p>
            <a:endParaRPr lang="en-AU" dirty="0">
              <a:hlinkClick r:id="rId3"/>
            </a:endParaRPr>
          </a:p>
          <a:p>
            <a:r>
              <a:rPr lang="en-AU" dirty="0">
                <a:hlinkClick r:id="rId3"/>
              </a:rPr>
              <a:t>https://www.vaticannews.va/en/pope/news/2020-10/fratelli-tutti-pope-fraternity-social-friendship-short-summary.html</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41</a:t>
            </a:fld>
            <a:endParaRPr lang="en-US" dirty="0"/>
          </a:p>
        </p:txBody>
      </p:sp>
    </p:spTree>
    <p:extLst>
      <p:ext uri="{BB962C8B-B14F-4D97-AF65-F5344CB8AC3E}">
        <p14:creationId xmlns:p14="http://schemas.microsoft.com/office/powerpoint/2010/main" val="3616047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GO</a:t>
            </a:r>
            <a:r>
              <a:rPr lang="en-US" b="1" baseline="0" dirty="0"/>
              <a:t> FURTHER:</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Study</a:t>
            </a:r>
            <a:r>
              <a:rPr lang="en-US" dirty="0"/>
              <a:t> the Catholic Social Teachings (CST) in the </a:t>
            </a:r>
            <a:r>
              <a:rPr lang="en-US" dirty="0">
                <a:hlinkClick r:id="rId3"/>
              </a:rPr>
              <a:t>CST Toolkit.</a:t>
            </a:r>
            <a:br>
              <a:rPr lang="en-US" dirty="0">
                <a:hlinkClick r:id="rId3"/>
              </a:rPr>
            </a:br>
            <a:r>
              <a:rPr lang="en-US" dirty="0"/>
              <a:t>https://www.caritas.org.au/learn/cst-toolkit/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As you learn about each CST think about our common home. </a:t>
            </a:r>
          </a:p>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42</a:t>
            </a:fld>
            <a:endParaRPr lang="en-US" dirty="0"/>
          </a:p>
        </p:txBody>
      </p:sp>
    </p:spTree>
    <p:extLst>
      <p:ext uri="{BB962C8B-B14F-4D97-AF65-F5344CB8AC3E}">
        <p14:creationId xmlns:p14="http://schemas.microsoft.com/office/powerpoint/2010/main" val="3610670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43</a:t>
            </a:fld>
            <a:endParaRPr lang="en-US" dirty="0"/>
          </a:p>
        </p:txBody>
      </p:sp>
    </p:spTree>
    <p:extLst>
      <p:ext uri="{BB962C8B-B14F-4D97-AF65-F5344CB8AC3E}">
        <p14:creationId xmlns:p14="http://schemas.microsoft.com/office/powerpoint/2010/main" val="1128456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44</a:t>
            </a:fld>
            <a:endParaRPr lang="en-US" dirty="0"/>
          </a:p>
        </p:txBody>
      </p:sp>
    </p:spTree>
    <p:extLst>
      <p:ext uri="{BB962C8B-B14F-4D97-AF65-F5344CB8AC3E}">
        <p14:creationId xmlns:p14="http://schemas.microsoft.com/office/powerpoint/2010/main" val="2488660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45</a:t>
            </a:fld>
            <a:endParaRPr lang="en-US" dirty="0"/>
          </a:p>
        </p:txBody>
      </p:sp>
    </p:spTree>
    <p:extLst>
      <p:ext uri="{BB962C8B-B14F-4D97-AF65-F5344CB8AC3E}">
        <p14:creationId xmlns:p14="http://schemas.microsoft.com/office/powerpoint/2010/main" val="2621586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AU" dirty="0"/>
              <a:t>Explain to students that they can engage at some of these levels now, and possibly at others in their future. </a:t>
            </a:r>
          </a:p>
          <a:p>
            <a:r>
              <a:rPr lang="en-AU" dirty="0"/>
              <a:t>Write the following headings on 7 pieces of Butchers paper: Spirituality, Water, Waste, Transport, Biodiversity, Food, Energy.</a:t>
            </a:r>
          </a:p>
          <a:p>
            <a:r>
              <a:rPr lang="en-AU" dirty="0"/>
              <a:t>Hand out "post it notes" of 6 different colours to each student, to "write and poste" an action under each heading. </a:t>
            </a:r>
          </a:p>
          <a:p>
            <a:r>
              <a:rPr lang="en-AU" dirty="0"/>
              <a:t>Each colour represents a sector such as yellow for the school sector, blue for the diocese sector and so on. </a:t>
            </a:r>
          </a:p>
          <a:p>
            <a:r>
              <a:rPr lang="en-AU" dirty="0"/>
              <a:t>For example, under Waste a school could start a whole school, organic composting system; as a family you could choose to eat less meat under the Food heading.</a:t>
            </a:r>
          </a:p>
          <a:p>
            <a:r>
              <a:rPr lang="en-AU" dirty="0"/>
              <a:t>Based on student responses; Have a positive class discussion about what each person/class/school etc. can influence within their locus of control. See next slide for diagram.</a:t>
            </a:r>
          </a:p>
          <a:p>
            <a:endParaRPr lang="en-AU" b="1" dirty="0"/>
          </a:p>
          <a:p>
            <a:endParaRPr lang="en-AU" b="1" dirty="0"/>
          </a:p>
          <a:p>
            <a:endParaRPr lang="en-AU" b="1" dirty="0"/>
          </a:p>
          <a:p>
            <a:endParaRPr lang="en-AU" b="1"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47</a:t>
            </a:fld>
            <a:endParaRPr lang="en-US" dirty="0"/>
          </a:p>
        </p:txBody>
      </p:sp>
    </p:spTree>
    <p:extLst>
      <p:ext uri="{BB962C8B-B14F-4D97-AF65-F5344CB8AC3E}">
        <p14:creationId xmlns:p14="http://schemas.microsoft.com/office/powerpoint/2010/main" val="242751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About 8 ways: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a pedagogy framework that allows teachers to include Aboriginal perspectives by using Aboriginal learning techniques. In this way, focus can remain on core curriculum content while embedding Aboriginal perspectives in every lesson. It came from a research project involving DET staff, James Cook University’s School of Indigenous Studies and the Western New South Wales Regional Aboriginal Education Team between 2007 and 2009. AECG and SERAP approval was granted for the project.</a:t>
            </a:r>
          </a:p>
          <a:p>
            <a:r>
              <a:rPr lang="en-US" dirty="0"/>
              <a:t>https://www.8ways.online/about </a:t>
            </a:r>
          </a:p>
        </p:txBody>
      </p:sp>
      <p:sp>
        <p:nvSpPr>
          <p:cNvPr id="4" name="Slide Number Placeholder 3"/>
          <p:cNvSpPr>
            <a:spLocks noGrp="1"/>
          </p:cNvSpPr>
          <p:nvPr>
            <p:ph type="sldNum" sz="quarter" idx="10"/>
          </p:nvPr>
        </p:nvSpPr>
        <p:spPr/>
        <p:txBody>
          <a:bodyPr/>
          <a:lstStyle/>
          <a:p>
            <a:fld id="{490689D6-08F4-9246-8340-6E1C330F9F5D}" type="slidenum">
              <a:rPr lang="en-US" smtClean="0"/>
              <a:t>8</a:t>
            </a:fld>
            <a:endParaRPr lang="en-US" dirty="0"/>
          </a:p>
        </p:txBody>
      </p:sp>
    </p:spTree>
    <p:extLst>
      <p:ext uri="{BB962C8B-B14F-4D97-AF65-F5344CB8AC3E}">
        <p14:creationId xmlns:p14="http://schemas.microsoft.com/office/powerpoint/2010/main" val="2339858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49</a:t>
            </a:fld>
            <a:endParaRPr lang="en-US" dirty="0"/>
          </a:p>
        </p:txBody>
      </p:sp>
    </p:spTree>
    <p:extLst>
      <p:ext uri="{BB962C8B-B14F-4D97-AF65-F5344CB8AC3E}">
        <p14:creationId xmlns:p14="http://schemas.microsoft.com/office/powerpoint/2010/main" val="270177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50</a:t>
            </a:fld>
            <a:endParaRPr lang="en-US" dirty="0"/>
          </a:p>
        </p:txBody>
      </p:sp>
    </p:spTree>
    <p:extLst>
      <p:ext uri="{BB962C8B-B14F-4D97-AF65-F5344CB8AC3E}">
        <p14:creationId xmlns:p14="http://schemas.microsoft.com/office/powerpoint/2010/main" val="417088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dirty="0"/>
              <a:t>Professional Reading:</a:t>
            </a:r>
          </a:p>
          <a:p>
            <a:pPr>
              <a:lnSpc>
                <a:spcPct val="100000"/>
              </a:lnSpc>
            </a:pPr>
            <a:r>
              <a:rPr lang="en-US" sz="1200" dirty="0">
                <a:hlinkClick r:id="rId3"/>
              </a:rPr>
              <a:t>W</a:t>
            </a:r>
            <a:r>
              <a:rPr lang="en-AU" sz="1200" dirty="0">
                <a:hlinkClick r:id="rId3"/>
              </a:rPr>
              <a:t>ho are we before God and in Creation? </a:t>
            </a:r>
            <a:r>
              <a:rPr lang="en-AU" sz="1200" dirty="0">
                <a:solidFill>
                  <a:schemeClr val="tx1"/>
                </a:solidFill>
              </a:rPr>
              <a:t>Dr Sandie Cornish</a:t>
            </a:r>
          </a:p>
          <a:p>
            <a:pPr>
              <a:lnSpc>
                <a:spcPct val="100000"/>
              </a:lnSpc>
            </a:pPr>
            <a:r>
              <a:rPr lang="en-US" sz="1200" dirty="0">
                <a:hlinkClick r:id="rId4"/>
              </a:rPr>
              <a:t>L</a:t>
            </a:r>
            <a:r>
              <a:rPr lang="en-AU" sz="1200" dirty="0" err="1">
                <a:hlinkClick r:id="rId4"/>
              </a:rPr>
              <a:t>audato</a:t>
            </a:r>
            <a:r>
              <a:rPr lang="en-AU" sz="1200" dirty="0">
                <a:hlinkClick r:id="rId4"/>
              </a:rPr>
              <a:t> Si’ Action Platform</a:t>
            </a:r>
            <a:endParaRPr lang="en-AU" sz="1200"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689D6-08F4-9246-8340-6E1C330F9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43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a:t>
            </a:r>
            <a:r>
              <a:rPr lang="en-AU" b="1" baseline="0" dirty="0"/>
              <a:t> notes:</a:t>
            </a:r>
          </a:p>
          <a:p>
            <a:endParaRPr lang="en-AU" b="1" baseline="0" dirty="0">
              <a:cs typeface="Roboto Light" panose="02000000000000000000" pitchFamily="2" charset="0"/>
            </a:endParaRPr>
          </a:p>
          <a:p>
            <a:pPr>
              <a:lnSpc>
                <a:spcPct val="120000"/>
              </a:lnSpc>
              <a:buNone/>
            </a:pPr>
            <a:r>
              <a:rPr lang="en-AU" b="1" baseline="0" dirty="0">
                <a:cs typeface="Roboto Light" panose="02000000000000000000" pitchFamily="2" charset="0"/>
              </a:rPr>
              <a:t>Inquiry Aim: </a:t>
            </a:r>
            <a:r>
              <a:rPr lang="en-US" sz="1200" dirty="0">
                <a:solidFill>
                  <a:schemeClr val="tx1"/>
                </a:solidFill>
                <a:latin typeface="+mn-lt"/>
                <a:cs typeface="Roboto Light" panose="02000000000000000000" pitchFamily="2" charset="0"/>
              </a:rPr>
              <a:t>Students</a:t>
            </a:r>
            <a:r>
              <a:rPr lang="en-US" sz="1200" baseline="0" dirty="0">
                <a:solidFill>
                  <a:schemeClr val="tx1"/>
                </a:solidFill>
                <a:latin typeface="+mn-lt"/>
                <a:cs typeface="Roboto Light" panose="02000000000000000000" pitchFamily="2" charset="0"/>
              </a:rPr>
              <a:t> will be able to explain what climate change is, its causes and the impact it is having on our environment and our global family. </a:t>
            </a:r>
            <a:endParaRPr lang="en-US" sz="1200" dirty="0">
              <a:solidFill>
                <a:schemeClr val="tx1"/>
              </a:solidFill>
              <a:latin typeface="+mn-lt"/>
              <a:cs typeface="Roboto Light" panose="02000000000000000000" pitchFamily="2" charset="0"/>
            </a:endParaRPr>
          </a:p>
          <a:p>
            <a:pPr lvl="0">
              <a:lnSpc>
                <a:spcPct val="120000"/>
              </a:lnSpc>
              <a:buNone/>
            </a:pPr>
            <a:r>
              <a:rPr lang="en-US" sz="1200" i="1" dirty="0">
                <a:solidFill>
                  <a:schemeClr val="tx1"/>
                </a:solidFill>
                <a:latin typeface="+mn-lt"/>
                <a:cs typeface="Roboto Light" panose="02000000000000000000" pitchFamily="2" charset="0"/>
              </a:rPr>
              <a:t>Extension:</a:t>
            </a:r>
            <a:r>
              <a:rPr lang="en-US" sz="1200" i="1" baseline="0" dirty="0">
                <a:solidFill>
                  <a:schemeClr val="tx1"/>
                </a:solidFill>
                <a:latin typeface="+mn-lt"/>
                <a:cs typeface="Roboto Light" panose="02000000000000000000" pitchFamily="2" charset="0"/>
              </a:rPr>
              <a:t> </a:t>
            </a:r>
            <a:r>
              <a:rPr lang="en-US" sz="1200" i="1" dirty="0">
                <a:solidFill>
                  <a:schemeClr val="tx1"/>
                </a:solidFill>
                <a:latin typeface="+mn-lt"/>
                <a:cs typeface="Roboto Light" panose="02000000000000000000" pitchFamily="2" charset="0"/>
              </a:rPr>
              <a:t>What are the economic, political, social, historic and cultural factors of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dirty="0">
                <a:latin typeface="+mn-lt"/>
                <a:cs typeface="Roboto Light" panose="02000000000000000000" pitchFamily="2" charset="0"/>
              </a:rPr>
              <a:t>Identify the issue, tuning in, framing and focusing questions</a:t>
            </a:r>
          </a:p>
          <a:p>
            <a:endParaRPr lang="en-AU" dirty="0">
              <a:cs typeface="Roboto Light" panose="02000000000000000000" pitchFamily="2" charset="0"/>
            </a:endParaRPr>
          </a:p>
          <a:p>
            <a:endParaRPr lang="en-AU"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10</a:t>
            </a:fld>
            <a:endParaRPr lang="en-US" dirty="0"/>
          </a:p>
        </p:txBody>
      </p:sp>
    </p:spTree>
    <p:extLst>
      <p:ext uri="{BB962C8B-B14F-4D97-AF65-F5344CB8AC3E}">
        <p14:creationId xmlns:p14="http://schemas.microsoft.com/office/powerpoint/2010/main" val="48410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a:t>
            </a:r>
            <a:r>
              <a:rPr lang="en-AU" b="1" baseline="0" dirty="0"/>
              <a:t> notes:</a:t>
            </a:r>
          </a:p>
          <a:p>
            <a:endParaRPr lang="en-AU" b="1" baseline="0" dirty="0">
              <a:cs typeface="Roboto Light" panose="02000000000000000000" pitchFamily="2" charset="0"/>
            </a:endParaRPr>
          </a:p>
          <a:p>
            <a:pPr>
              <a:lnSpc>
                <a:spcPct val="120000"/>
              </a:lnSpc>
              <a:buNone/>
            </a:pPr>
            <a:r>
              <a:rPr lang="en-AU" b="1" baseline="0" dirty="0">
                <a:cs typeface="Roboto Light" panose="02000000000000000000" pitchFamily="2" charset="0"/>
              </a:rPr>
              <a:t>Inquiry Aim: </a:t>
            </a:r>
            <a:r>
              <a:rPr lang="en-US" sz="1200" dirty="0">
                <a:solidFill>
                  <a:schemeClr val="tx1"/>
                </a:solidFill>
                <a:latin typeface="+mn-lt"/>
                <a:cs typeface="Roboto Light" panose="02000000000000000000" pitchFamily="2" charset="0"/>
              </a:rPr>
              <a:t>Students</a:t>
            </a:r>
            <a:r>
              <a:rPr lang="en-US" sz="1200" baseline="0" dirty="0">
                <a:solidFill>
                  <a:schemeClr val="tx1"/>
                </a:solidFill>
                <a:latin typeface="+mn-lt"/>
                <a:cs typeface="Roboto Light" panose="02000000000000000000" pitchFamily="2" charset="0"/>
              </a:rPr>
              <a:t> will be able to explain what climate change is, its causes and the impact it is having on our environment and our global family. </a:t>
            </a:r>
            <a:endParaRPr lang="en-US" sz="1200" dirty="0">
              <a:solidFill>
                <a:schemeClr val="tx1"/>
              </a:solidFill>
              <a:latin typeface="+mn-lt"/>
              <a:cs typeface="Roboto Light" panose="02000000000000000000" pitchFamily="2" charset="0"/>
            </a:endParaRPr>
          </a:p>
          <a:p>
            <a:pPr lvl="0">
              <a:lnSpc>
                <a:spcPct val="120000"/>
              </a:lnSpc>
              <a:buNone/>
            </a:pPr>
            <a:r>
              <a:rPr lang="en-US" sz="1200" i="1" dirty="0">
                <a:solidFill>
                  <a:schemeClr val="tx1"/>
                </a:solidFill>
                <a:latin typeface="+mn-lt"/>
                <a:cs typeface="Roboto Light" panose="02000000000000000000" pitchFamily="2" charset="0"/>
              </a:rPr>
              <a:t>Extension:</a:t>
            </a:r>
            <a:r>
              <a:rPr lang="en-US" sz="1200" i="1" baseline="0" dirty="0">
                <a:solidFill>
                  <a:schemeClr val="tx1"/>
                </a:solidFill>
                <a:latin typeface="+mn-lt"/>
                <a:cs typeface="Roboto Light" panose="02000000000000000000" pitchFamily="2" charset="0"/>
              </a:rPr>
              <a:t> </a:t>
            </a:r>
            <a:r>
              <a:rPr lang="en-US" sz="1200" i="1" dirty="0">
                <a:solidFill>
                  <a:schemeClr val="tx1"/>
                </a:solidFill>
                <a:latin typeface="+mn-lt"/>
                <a:cs typeface="Roboto Light" panose="02000000000000000000" pitchFamily="2" charset="0"/>
              </a:rPr>
              <a:t>What are the economic, political, social, historic and cultural factors of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dirty="0">
                <a:latin typeface="+mn-lt"/>
                <a:cs typeface="Roboto Light" panose="02000000000000000000" pitchFamily="2" charset="0"/>
              </a:rPr>
              <a:t>Identify the issue, tuning in, framing and focusing questions</a:t>
            </a:r>
          </a:p>
          <a:p>
            <a:endParaRPr lang="en-AU" dirty="0">
              <a:cs typeface="Roboto Light" panose="02000000000000000000" pitchFamily="2" charset="0"/>
            </a:endParaRPr>
          </a:p>
          <a:p>
            <a:endParaRPr lang="en-AU"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11</a:t>
            </a:fld>
            <a:endParaRPr lang="en-US" dirty="0"/>
          </a:p>
        </p:txBody>
      </p:sp>
    </p:spTree>
    <p:extLst>
      <p:ext uri="{BB962C8B-B14F-4D97-AF65-F5344CB8AC3E}">
        <p14:creationId xmlns:p14="http://schemas.microsoft.com/office/powerpoint/2010/main" val="48410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12</a:t>
            </a:fld>
            <a:endParaRPr lang="en-US" dirty="0"/>
          </a:p>
        </p:txBody>
      </p:sp>
    </p:spTree>
    <p:extLst>
      <p:ext uri="{BB962C8B-B14F-4D97-AF65-F5344CB8AC3E}">
        <p14:creationId xmlns:p14="http://schemas.microsoft.com/office/powerpoint/2010/main" val="2569670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sz="2000" b="1" dirty="0">
              <a:solidFill>
                <a:srgbClr val="0C244C"/>
              </a:solidFill>
              <a:ea typeface="Roboto Light" pitchFamily="2" charset="0"/>
              <a:cs typeface="Roboto Medium"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13</a:t>
            </a:fld>
            <a:endParaRPr lang="en-US" dirty="0"/>
          </a:p>
        </p:txBody>
      </p:sp>
    </p:spTree>
    <p:extLst>
      <p:ext uri="{BB962C8B-B14F-4D97-AF65-F5344CB8AC3E}">
        <p14:creationId xmlns:p14="http://schemas.microsoft.com/office/powerpoint/2010/main" val="2569670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81107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762000"/>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accent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214239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7267264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0D254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E7E6E6"/>
                </a:solidFill>
                <a:latin typeface="Arial"/>
                <a:cs typeface="Arial"/>
              </a:defRPr>
            </a:lvl1pPr>
          </a:lstStyle>
          <a:p>
            <a:r>
              <a:rPr lang="en-GB" dirty="0"/>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8710762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456965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6217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271508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3208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375675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721286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935845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58293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260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5" name="Picture 14">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742315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762480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63044"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13518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3" name="Picture 12">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8783306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76555"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8" name="Picture 1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7" name="Picture 16">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969458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4" name="Picture 13">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654279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76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7850157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22509"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3327707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22509"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7655236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33054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9849531"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1" name="Picture 10">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723940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pic>
        <p:nvPicPr>
          <p:cNvPr id="16" name="Picture 1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794454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2359192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42257887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178290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864299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979068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5564789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4924173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0653105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3076"/>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34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58256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C244C"/>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6774"/>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09709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591593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72517" y="169000"/>
            <a:ext cx="1008112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8" name="Title Placeholder 1">
            <a:extLst>
              <a:ext uri="{FF2B5EF4-FFF2-40B4-BE49-F238E27FC236}">
                <a16:creationId xmlns:a16="http://schemas.microsoft.com/office/drawing/2014/main" id="{1DD679C6-97F4-41B3-80CE-3B89920EE62C}"/>
              </a:ext>
            </a:extLst>
          </p:cNvPr>
          <p:cNvSpPr txBox="1">
            <a:spLocks/>
          </p:cNvSpPr>
          <p:nvPr userDrawn="1"/>
        </p:nvSpPr>
        <p:spPr>
          <a:xfrm>
            <a:off x="335360" y="221132"/>
            <a:ext cx="9001000" cy="792088"/>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200" b="1" i="0" kern="1200" cap="all" normalizeH="0" baseline="0">
                <a:solidFill>
                  <a:srgbClr val="762000"/>
                </a:solidFill>
                <a:latin typeface="Arial"/>
                <a:ea typeface="+mj-ea"/>
                <a:cs typeface="Arial"/>
              </a:defRPr>
            </a:lvl1pPr>
          </a:lstStyle>
          <a:p>
            <a:r>
              <a:rPr lang="en-GB">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3462244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35360" y="1255068"/>
            <a:ext cx="11521280" cy="491023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6"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658" y="130324"/>
            <a:ext cx="9001000" cy="792088"/>
          </a:xfrm>
          <a:prstGeom prst="rect">
            <a:avLst/>
          </a:prstGeom>
        </p:spPr>
        <p:txBody>
          <a:bodyPr vert="horz" lIns="91440" tIns="45720" rIns="91440" bIns="45720" rtlCol="0" anchor="ctr" anchorCtr="0">
            <a:noAutofit/>
          </a:bodyPr>
          <a:lstStyle>
            <a:lvl1pPr algn="l">
              <a:defRPr sz="3200" b="1" i="0" cap="all" normalizeH="0" baseline="0">
                <a:solidFill>
                  <a:srgbClr val="762000"/>
                </a:solidFill>
                <a:latin typeface="Arial"/>
                <a:cs typeface="Arial"/>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22B7926A-6717-438D-8E57-D12B7A2B9B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1540078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9863042"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917752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9808998"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033128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9367222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4289488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5" y="0"/>
            <a:ext cx="986304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013480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3074725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5" y="0"/>
            <a:ext cx="986304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8568443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986304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851756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945523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0302036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849531"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41368532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71442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7914977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5698886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983602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466840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019"/>
            <a:ext cx="12192000" cy="618756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0700423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5"/>
            <a:ext cx="12192000" cy="6268991"/>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18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8484396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4"/>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8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711751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3" name="Picture 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117740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22222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64946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005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 column no images">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91389" y="234910"/>
            <a:ext cx="11137237" cy="385250"/>
          </a:xfrm>
          <a:prstGeom prst="rect">
            <a:avLst/>
          </a:prstGeom>
        </p:spPr>
        <p:txBody>
          <a:bodyPr vert="horz" lIns="91440" tIns="45720" rIns="91440" bIns="45720" rtlCol="0" anchor="t" anchorCtr="0">
            <a:noAutofit/>
          </a:bodyPr>
          <a:lstStyle>
            <a:lvl1pPr algn="l">
              <a:defRPr sz="2311" b="1" i="0" cap="none" normalizeH="0" baseline="0">
                <a:solidFill>
                  <a:srgbClr val="A1C035"/>
                </a:solidFill>
                <a:latin typeface="Roboto Light" panose="02000000000000000000" pitchFamily="2" charset="0"/>
              </a:defRPr>
            </a:lvl1pPr>
          </a:lstStyle>
          <a:p>
            <a:r>
              <a:rPr lang="en-US"/>
              <a:t>Click to edit master title style</a:t>
            </a:r>
          </a:p>
        </p:txBody>
      </p:sp>
      <p:sp>
        <p:nvSpPr>
          <p:cNvPr id="10" name="Text Placeholder 9"/>
          <p:cNvSpPr>
            <a:spLocks noGrp="1"/>
          </p:cNvSpPr>
          <p:nvPr>
            <p:ph type="body" sz="quarter" idx="10" hasCustomPrompt="1"/>
          </p:nvPr>
        </p:nvSpPr>
        <p:spPr>
          <a:xfrm>
            <a:off x="591389" y="620160"/>
            <a:ext cx="11137237" cy="1213586"/>
          </a:xfrm>
          <a:prstGeom prst="rect">
            <a:avLst/>
          </a:prstGeom>
        </p:spPr>
        <p:txBody>
          <a:bodyPr/>
          <a:lstStyle>
            <a:lvl1pPr marL="0" indent="0">
              <a:lnSpc>
                <a:spcPct val="150000"/>
              </a:lnSpc>
              <a:spcBef>
                <a:spcPts val="0"/>
              </a:spcBef>
              <a:spcAft>
                <a:spcPts val="0"/>
              </a:spcAft>
              <a:buFontTx/>
              <a:buNone/>
              <a:defRPr sz="1590" cap="none" baseline="0">
                <a:solidFill>
                  <a:schemeClr val="tx1"/>
                </a:solidFill>
                <a:latin typeface="Roboto Light" panose="02000000000000000000" pitchFamily="2" charset="0"/>
              </a:defRPr>
            </a:lvl1pPr>
            <a:lvl2pPr marL="0" indent="0">
              <a:spcBef>
                <a:spcPts val="272"/>
              </a:spcBef>
              <a:buFontTx/>
              <a:buNone/>
              <a:defRPr sz="1951">
                <a:solidFill>
                  <a:schemeClr val="tx1"/>
                </a:solidFill>
                <a:latin typeface="Arial" panose="020B0604020202020204" pitchFamily="34" charset="0"/>
              </a:defRPr>
            </a:lvl2pPr>
            <a:lvl3pPr marL="0" indent="-194978">
              <a:spcBef>
                <a:spcPts val="272"/>
              </a:spcBef>
              <a:buFont typeface="Arial"/>
              <a:buChar char="•"/>
              <a:defRPr sz="1951">
                <a:solidFill>
                  <a:schemeClr val="tx1"/>
                </a:solidFill>
                <a:latin typeface="Arial" panose="020B0604020202020204" pitchFamily="34" charset="0"/>
              </a:defRPr>
            </a:lvl3pPr>
            <a:lvl4pPr marL="467947" indent="-247622">
              <a:spcBef>
                <a:spcPts val="272"/>
              </a:spcBef>
              <a:buFont typeface="Arial"/>
              <a:buChar char="•"/>
              <a:defRPr sz="1951">
                <a:solidFill>
                  <a:schemeClr val="tx1"/>
                </a:solidFill>
                <a:latin typeface="Arial" panose="020B0604020202020204" pitchFamily="34" charset="0"/>
              </a:defRPr>
            </a:lvl4pPr>
            <a:lvl5pPr marL="643427" indent="-194978">
              <a:spcBef>
                <a:spcPts val="272"/>
              </a:spcBef>
              <a:buFont typeface="Arial"/>
              <a:buChar char="•"/>
              <a:defRPr sz="1951">
                <a:solidFill>
                  <a:schemeClr val="tx1"/>
                </a:solidFill>
                <a:latin typeface="Arial" panose="020B0604020202020204" pitchFamily="34" charset="0"/>
              </a:defRPr>
            </a:lvl5pPr>
          </a:lstStyle>
          <a:p>
            <a:pPr lvl="0"/>
            <a:r>
              <a:rPr lang="en-US"/>
              <a:t>Click to edit master text styles</a:t>
            </a:r>
          </a:p>
          <a:p>
            <a:pPr lvl="0"/>
            <a:endParaRPr lang="en-US"/>
          </a:p>
        </p:txBody>
      </p:sp>
      <p:sp>
        <p:nvSpPr>
          <p:cNvPr id="6" name="Text Placeholder 15"/>
          <p:cNvSpPr>
            <a:spLocks noGrp="1"/>
          </p:cNvSpPr>
          <p:nvPr>
            <p:ph type="body" sz="quarter" idx="11" hasCustomPrompt="1"/>
          </p:nvPr>
        </p:nvSpPr>
        <p:spPr>
          <a:xfrm>
            <a:off x="597533" y="6343457"/>
            <a:ext cx="5592289" cy="325970"/>
          </a:xfrm>
          <a:prstGeom prst="rect">
            <a:avLst/>
          </a:prstGeom>
        </p:spPr>
        <p:txBody>
          <a:bodyPr>
            <a:noAutofit/>
          </a:bodyPr>
          <a:lstStyle>
            <a:lvl1pPr marL="0" indent="0">
              <a:buFontTx/>
              <a:buNone/>
              <a:defRPr sz="1517" baseline="0">
                <a:solidFill>
                  <a:schemeClr val="bg1">
                    <a:lumMod val="50000"/>
                  </a:schemeClr>
                </a:solidFill>
                <a:latin typeface=""/>
              </a:defRPr>
            </a:lvl1pPr>
            <a:lvl2pPr marL="495244" indent="0">
              <a:buFontTx/>
              <a:buNone/>
              <a:defRPr sz="1517">
                <a:latin typeface=""/>
              </a:defRPr>
            </a:lvl2pPr>
            <a:lvl3pPr marL="990486" indent="0">
              <a:buFontTx/>
              <a:buNone/>
              <a:defRPr sz="1517">
                <a:latin typeface=""/>
              </a:defRPr>
            </a:lvl3pPr>
            <a:lvl4pPr marL="1485730" indent="0">
              <a:buFontTx/>
              <a:buNone/>
              <a:defRPr sz="1517">
                <a:latin typeface=""/>
              </a:defRPr>
            </a:lvl4pPr>
            <a:lvl5pPr marL="1980973" indent="0">
              <a:buFontTx/>
              <a:buNone/>
              <a:defRPr sz="1517">
                <a:latin typeface=""/>
              </a:defRPr>
            </a:lvl5pPr>
          </a:lstStyle>
          <a:p>
            <a:pPr lvl="0"/>
            <a:r>
              <a:rPr lang="en-US"/>
              <a:t>Audience</a:t>
            </a:r>
          </a:p>
          <a:p>
            <a:pPr lvl="0"/>
            <a:r>
              <a:rPr lang="en-US"/>
              <a:t>www.caritas.org.au/insert parish or school </a:t>
            </a:r>
            <a:r>
              <a:rPr lang="en-US" err="1"/>
              <a:t>url</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6521" y="6343391"/>
            <a:ext cx="2473163" cy="360000"/>
          </a:xfrm>
          <a:prstGeom prst="rect">
            <a:avLst/>
          </a:prstGeom>
        </p:spPr>
      </p:pic>
    </p:spTree>
    <p:extLst>
      <p:ext uri="{BB962C8B-B14F-4D97-AF65-F5344CB8AC3E}">
        <p14:creationId xmlns:p14="http://schemas.microsoft.com/office/powerpoint/2010/main" val="8668455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GB"/>
          </a:p>
        </p:txBody>
      </p:sp>
      <p:sp>
        <p:nvSpPr>
          <p:cNvPr id="3" name="Rectangle 5"/>
          <p:cNvSpPr>
            <a:spLocks noGrp="1" noChangeArrowheads="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GB"/>
          </a:p>
        </p:txBody>
      </p:sp>
      <p:sp>
        <p:nvSpPr>
          <p:cNvPr id="4"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3CC1D7E-8609-DB42-B985-E20C625F57ED}" type="slidenum">
              <a:rPr lang="en-GB"/>
              <a:pPr/>
              <a:t>‹#›</a:t>
            </a:fld>
            <a:endParaRPr lang="en-GB"/>
          </a:p>
        </p:txBody>
      </p:sp>
    </p:spTree>
    <p:extLst>
      <p:ext uri="{BB962C8B-B14F-4D97-AF65-F5344CB8AC3E}">
        <p14:creationId xmlns:p14="http://schemas.microsoft.com/office/powerpoint/2010/main" val="2112499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4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617515"/>
            <a:ext cx="5328593" cy="4331765"/>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47868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6"/>
            <a:ext cx="5328592" cy="647154"/>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accent2"/>
                </a:solidFill>
                <a:latin typeface="Arial"/>
                <a:cs typeface="Arial"/>
              </a:defRPr>
            </a:lvl1pPr>
          </a:lstStyle>
          <a:p>
            <a:r>
              <a:rPr lang="en-GB" dirty="0"/>
              <a:t>Click to edit Master</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9149041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692697"/>
            <a:ext cx="5328593" cy="525658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999994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userDrawn="1"/>
        </p:nvSpPr>
        <p:spPr>
          <a:xfrm>
            <a:off x="0" y="2974999"/>
            <a:ext cx="12192000" cy="3262313"/>
          </a:xfrm>
          <a:prstGeom prst="rect">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302620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066208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0D2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F918A"/>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E7E6E6"/>
                </a:solidFill>
                <a:latin typeface="Arial"/>
                <a:cs typeface="Arial"/>
              </a:defRPr>
            </a:lvl1pPr>
            <a:lvl2pPr marL="0" indent="0">
              <a:spcBef>
                <a:spcPts val="188"/>
              </a:spcBef>
              <a:buFontTx/>
              <a:buNone/>
              <a:defRPr sz="1800" cap="all">
                <a:solidFill>
                  <a:srgbClr val="E7E6E6"/>
                </a:solidFill>
                <a:latin typeface="Arial"/>
                <a:cs typeface="Arial"/>
              </a:defRPr>
            </a:lvl2pPr>
            <a:lvl3pPr marL="0" indent="-135000">
              <a:spcBef>
                <a:spcPts val="188"/>
              </a:spcBef>
              <a:buFont typeface="Arial"/>
              <a:buChar char="•"/>
              <a:defRPr sz="1800">
                <a:solidFill>
                  <a:srgbClr val="E7E6E6"/>
                </a:solidFill>
                <a:latin typeface="Arial"/>
                <a:cs typeface="Arial"/>
              </a:defRPr>
            </a:lvl3pPr>
            <a:lvl4pPr marL="324000" indent="-171450">
              <a:spcBef>
                <a:spcPts val="188"/>
              </a:spcBef>
              <a:buFont typeface="Arial"/>
              <a:buChar char="•"/>
              <a:defRPr sz="1800">
                <a:solidFill>
                  <a:srgbClr val="E7E6E6"/>
                </a:solidFill>
                <a:latin typeface="Arial"/>
                <a:cs typeface="Arial"/>
              </a:defRPr>
            </a:lvl4pPr>
            <a:lvl5pPr marL="445500" indent="-135000">
              <a:spcBef>
                <a:spcPts val="188"/>
              </a:spcBef>
              <a:buFont typeface="Arial"/>
              <a:buChar char="•"/>
              <a:defRPr sz="1800">
                <a:solidFill>
                  <a:srgbClr val="E7E6E6"/>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121920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412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63B1A4"/>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589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8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chemeClr val="accent6"/>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4310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3002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53262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80161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73867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08962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0D254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E7E6E6"/>
                </a:solidFill>
                <a:latin typeface="Arial"/>
                <a:cs typeface="Arial"/>
              </a:defRPr>
            </a:lvl1pPr>
          </a:lstStyle>
          <a:p>
            <a:r>
              <a:rPr lang="en-GB" dirty="0"/>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08756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0859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2075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215757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67217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800">
                <a:solidFill>
                  <a:schemeClr val="bg1">
                    <a:lumMod val="95000"/>
                  </a:schemeClr>
                </a:solidFill>
                <a:latin typeface="Arial"/>
                <a:cs typeface="Arial"/>
              </a:defRPr>
            </a:lvl3pPr>
            <a:lvl4pPr marL="324000" indent="-171450">
              <a:spcBef>
                <a:spcPts val="188"/>
              </a:spcBef>
              <a:buFont typeface="Arial"/>
              <a:buChar char="•"/>
              <a:defRPr sz="1800">
                <a:solidFill>
                  <a:schemeClr val="bg1">
                    <a:lumMod val="95000"/>
                  </a:schemeClr>
                </a:solidFill>
                <a:latin typeface="Arial"/>
                <a:cs typeface="Arial"/>
              </a:defRPr>
            </a:lvl4pPr>
            <a:lvl5pPr marL="445500" indent="-135000">
              <a:spcBef>
                <a:spcPts val="188"/>
              </a:spcBef>
              <a:buFont typeface="Arial"/>
              <a:buChar char="•"/>
              <a:defRPr sz="1800">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174168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38568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9156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691224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617515"/>
            <a:ext cx="5328593" cy="4331765"/>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47868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6"/>
            <a:ext cx="5328592" cy="647154"/>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accent2"/>
                </a:solidFill>
                <a:latin typeface="Arial"/>
                <a:cs typeface="Arial"/>
              </a:defRPr>
            </a:lvl1pPr>
          </a:lstStyle>
          <a:p>
            <a:r>
              <a:rPr lang="en-GB" dirty="0"/>
              <a:t>Click to edit Master</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980827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692697"/>
            <a:ext cx="5328593" cy="525658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79930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58293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67557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47862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63044"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1340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3" name="Picture 12">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65552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76555"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8" name="Picture 1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7" name="Picture 16">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0173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4" name="Picture 13">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376501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76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D86075"/>
                </a:solidFill>
              </a:rPr>
              <a:t>Click to edit Master title style</a:t>
            </a:r>
            <a:endParaRPr lang="en-US"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758005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22509"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05744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22509"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995414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695121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9849531"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1" name="Picture 10">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576719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375136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3748034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90334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557292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3076"/>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34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92824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C244C"/>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6774"/>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904908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72517" y="169000"/>
            <a:ext cx="1008112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8" name="Title Placeholder 1">
            <a:extLst>
              <a:ext uri="{FF2B5EF4-FFF2-40B4-BE49-F238E27FC236}">
                <a16:creationId xmlns:a16="http://schemas.microsoft.com/office/drawing/2014/main" id="{1DD679C6-97F4-41B3-80CE-3B89920EE62C}"/>
              </a:ext>
            </a:extLst>
          </p:cNvPr>
          <p:cNvSpPr txBox="1">
            <a:spLocks/>
          </p:cNvSpPr>
          <p:nvPr userDrawn="1"/>
        </p:nvSpPr>
        <p:spPr>
          <a:xfrm>
            <a:off x="335360" y="221132"/>
            <a:ext cx="9001000" cy="792088"/>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200" b="1" i="0" kern="1200" cap="all" normalizeH="0" baseline="0">
                <a:solidFill>
                  <a:srgbClr val="762000"/>
                </a:solidFill>
                <a:latin typeface="Arial"/>
                <a:ea typeface="+mj-ea"/>
                <a:cs typeface="Arial"/>
              </a:defRPr>
            </a:lvl1pPr>
          </a:lstStyle>
          <a:p>
            <a:r>
              <a:rPr lang="en-GB"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4069786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35360" y="1255068"/>
            <a:ext cx="11521280" cy="491023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6"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658" y="130324"/>
            <a:ext cx="9001000" cy="792088"/>
          </a:xfrm>
          <a:prstGeom prst="rect">
            <a:avLst/>
          </a:prstGeom>
        </p:spPr>
        <p:txBody>
          <a:bodyPr vert="horz" lIns="91440" tIns="45720" rIns="91440" bIns="45720" rtlCol="0" anchor="ctr" anchorCtr="0">
            <a:noAutofit/>
          </a:bodyPr>
          <a:lstStyle>
            <a:lvl1pPr algn="l">
              <a:defRPr sz="3200" b="1" i="0" cap="all" normalizeH="0" baseline="0">
                <a:solidFill>
                  <a:srgbClr val="762000"/>
                </a:solidFill>
                <a:latin typeface="Arial"/>
                <a:cs typeface="Arial"/>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22B7926A-6717-438D-8E57-D12B7A2B9B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037928" y="16644"/>
            <a:ext cx="2140082" cy="1249680"/>
          </a:xfrm>
          <a:prstGeom prst="rect">
            <a:avLst/>
          </a:prstGeom>
        </p:spPr>
      </p:pic>
    </p:spTree>
    <p:extLst>
      <p:ext uri="{BB962C8B-B14F-4D97-AF65-F5344CB8AC3E}">
        <p14:creationId xmlns:p14="http://schemas.microsoft.com/office/powerpoint/2010/main" val="1569628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9863042"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652231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9808998"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8751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35827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379628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5" y="0"/>
            <a:ext cx="986304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416507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523961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5" y="0"/>
            <a:ext cx="986304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99186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986304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07018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485187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849531"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071420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71442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316538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92743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983602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28273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019"/>
            <a:ext cx="12192000" cy="6187569"/>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7990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5"/>
            <a:ext cx="12192000" cy="6268991"/>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18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2218406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4"/>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8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750629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3" name="Picture 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53761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dirty="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309320"/>
          </a:xfrm>
          <a:prstGeom prst="round1Rect">
            <a:avLst>
              <a:gd name="adj" fmla="val 23287"/>
            </a:avLst>
          </a:prstGeom>
          <a:solidFill>
            <a:srgbClr val="63B1A4"/>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2"/>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7" y="692696"/>
            <a:ext cx="4959787" cy="4889086"/>
          </a:xfrm>
          <a:prstGeom prst="rect">
            <a:avLst/>
          </a:prstGeom>
        </p:spPr>
        <p:txBody>
          <a:bodyPr vert="horz"/>
          <a:lstStyle>
            <a:lvl1pPr>
              <a:defRPr sz="788">
                <a:latin typeface="Arial"/>
                <a:cs typeface="Arial"/>
              </a:defRPr>
            </a:lvl1pPr>
          </a:lstStyle>
          <a:p>
            <a:r>
              <a:rPr lang="en-US" dirty="0"/>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7"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876" indent="0">
              <a:buFontTx/>
              <a:buNone/>
              <a:defRPr sz="1050">
                <a:latin typeface=""/>
              </a:defRPr>
            </a:lvl2pPr>
            <a:lvl3pPr marL="685751" indent="0">
              <a:buFontTx/>
              <a:buNone/>
              <a:defRPr sz="1050">
                <a:latin typeface=""/>
              </a:defRPr>
            </a:lvl3pPr>
            <a:lvl4pPr marL="1028626" indent="0">
              <a:buFontTx/>
              <a:buNone/>
              <a:defRPr sz="1050">
                <a:latin typeface=""/>
              </a:defRPr>
            </a:lvl4pPr>
            <a:lvl5pPr marL="1371501" indent="0">
              <a:buFontTx/>
              <a:buNone/>
              <a:defRPr sz="1050">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1"/>
            <a:ext cx="5184574" cy="3771800"/>
          </a:xfrm>
          <a:prstGeom prst="rect">
            <a:avLst/>
          </a:prstGeom>
        </p:spPr>
        <p:txBody>
          <a:bodyPr/>
          <a:lstStyle>
            <a:lvl1pPr marL="0" indent="0">
              <a:buFontTx/>
              <a:buNone/>
              <a:defRPr sz="1400" cap="none" baseline="0">
                <a:solidFill>
                  <a:schemeClr val="bg1"/>
                </a:solidFill>
                <a:latin typeface="Arial"/>
                <a:cs typeface="Arial"/>
              </a:defRPr>
            </a:lvl1pPr>
            <a:lvl2pPr marL="0" indent="0">
              <a:spcBef>
                <a:spcPts val="188"/>
              </a:spcBef>
              <a:buFontTx/>
              <a:buNone/>
              <a:defRPr sz="1400" cap="all">
                <a:solidFill>
                  <a:schemeClr val="bg1"/>
                </a:solidFill>
                <a:latin typeface="Arial"/>
                <a:cs typeface="Arial"/>
              </a:defRPr>
            </a:lvl2pPr>
            <a:lvl3pPr marL="0" indent="-134991">
              <a:spcBef>
                <a:spcPts val="188"/>
              </a:spcBef>
              <a:buFont typeface="Arial"/>
              <a:buChar char="•"/>
              <a:defRPr sz="1400">
                <a:solidFill>
                  <a:schemeClr val="bg1"/>
                </a:solidFill>
                <a:latin typeface="Arial"/>
                <a:cs typeface="Arial"/>
              </a:defRPr>
            </a:lvl3pPr>
            <a:lvl4pPr marL="323977" indent="-171438">
              <a:spcBef>
                <a:spcPts val="188"/>
              </a:spcBef>
              <a:buFont typeface="Arial"/>
              <a:buChar char="•"/>
              <a:defRPr sz="1400">
                <a:solidFill>
                  <a:schemeClr val="bg1"/>
                </a:solidFill>
                <a:latin typeface="Arial"/>
                <a:cs typeface="Arial"/>
              </a:defRPr>
            </a:lvl4pPr>
            <a:lvl5pPr marL="445468" indent="-134991">
              <a:spcBef>
                <a:spcPts val="188"/>
              </a:spcBef>
              <a:buFont typeface="Arial"/>
              <a:buChar char="•"/>
              <a:defRPr sz="1400">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07954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98175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8055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
        <p:nvSpPr>
          <p:cNvPr id="3" name="Text Placeholder 2"/>
          <p:cNvSpPr>
            <a:spLocks noGrp="1"/>
          </p:cNvSpPr>
          <p:nvPr>
            <p:ph type="body" sz="quarter" idx="11"/>
          </p:nvPr>
        </p:nvSpPr>
        <p:spPr>
          <a:xfrm>
            <a:off x="0" y="2216150"/>
            <a:ext cx="12192000" cy="40386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7625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800">
                <a:solidFill>
                  <a:schemeClr val="bg1">
                    <a:lumMod val="95000"/>
                  </a:schemeClr>
                </a:solidFill>
                <a:latin typeface="Arial"/>
                <a:cs typeface="Arial"/>
              </a:defRPr>
            </a:lvl3pPr>
            <a:lvl4pPr marL="324000" indent="-171450">
              <a:spcBef>
                <a:spcPts val="188"/>
              </a:spcBef>
              <a:buFont typeface="Arial"/>
              <a:buChar char="•"/>
              <a:defRPr sz="1800">
                <a:solidFill>
                  <a:schemeClr val="bg1">
                    <a:lumMod val="95000"/>
                  </a:schemeClr>
                </a:solidFill>
                <a:latin typeface="Arial"/>
                <a:cs typeface="Arial"/>
              </a:defRPr>
            </a:lvl4pPr>
            <a:lvl5pPr marL="445500" indent="-135000">
              <a:spcBef>
                <a:spcPts val="188"/>
              </a:spcBef>
              <a:buFont typeface="Arial"/>
              <a:buChar char="•"/>
              <a:defRPr sz="1800">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00489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5068900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18900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62568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9886753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176822"/>
            <a:ext cx="12378484" cy="40916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
        <p:nvSpPr>
          <p:cNvPr id="3" name="Text Placeholder 2"/>
          <p:cNvSpPr>
            <a:spLocks noGrp="1"/>
          </p:cNvSpPr>
          <p:nvPr>
            <p:ph type="body" sz="quarter" idx="11"/>
          </p:nvPr>
        </p:nvSpPr>
        <p:spPr>
          <a:xfrm>
            <a:off x="0" y="2216150"/>
            <a:ext cx="12307888" cy="40386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403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492499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762000"/>
                </a:solidFill>
              </a:defRPr>
            </a:lvl1pPr>
          </a:lstStyle>
          <a:p>
            <a:r>
              <a:rPr lang="en-US"/>
              <a:t>Click to edit </a:t>
            </a:r>
            <a:br>
              <a:rPr lang="en-US"/>
            </a:br>
            <a:r>
              <a:rPr lang="en-US"/>
              <a:t>Master title style</a:t>
            </a:r>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grpSp>
        <p:nvGrpSpPr>
          <p:cNvPr id="14" name="Group 13">
            <a:extLst>
              <a:ext uri="{FF2B5EF4-FFF2-40B4-BE49-F238E27FC236}">
                <a16:creationId xmlns:a16="http://schemas.microsoft.com/office/drawing/2014/main" id="{F63040A0-FA60-A04B-A12A-9E6C14420579}"/>
              </a:ext>
            </a:extLst>
          </p:cNvPr>
          <p:cNvGrpSpPr>
            <a:grpSpLocks noChangeAspect="1"/>
          </p:cNvGrpSpPr>
          <p:nvPr userDrawn="1"/>
        </p:nvGrpSpPr>
        <p:grpSpPr>
          <a:xfrm>
            <a:off x="10403695" y="-337600"/>
            <a:ext cx="2160239" cy="2159987"/>
            <a:chOff x="948154" y="2050047"/>
            <a:chExt cx="216025" cy="216025"/>
          </a:xfrm>
          <a:solidFill>
            <a:srgbClr val="762000">
              <a:alpha val="40000"/>
            </a:srgbClr>
          </a:solidFill>
        </p:grpSpPr>
        <p:sp>
          <p:nvSpPr>
            <p:cNvPr id="25"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6" name="Group 25">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7"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8"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9"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0"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Tree>
    <p:extLst>
      <p:ext uri="{BB962C8B-B14F-4D97-AF65-F5344CB8AC3E}">
        <p14:creationId xmlns:p14="http://schemas.microsoft.com/office/powerpoint/2010/main" val="2403978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5" name="Picture 14">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69256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pic>
        <p:nvPicPr>
          <p:cNvPr id="16" name="Picture 1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06892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660347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78971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76982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840053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707225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0D2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F918A"/>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E7E6E6"/>
                </a:solidFill>
                <a:latin typeface="Arial"/>
                <a:cs typeface="Arial"/>
              </a:defRPr>
            </a:lvl1pPr>
            <a:lvl2pPr marL="0" indent="0">
              <a:spcBef>
                <a:spcPts val="188"/>
              </a:spcBef>
              <a:buFontTx/>
              <a:buNone/>
              <a:defRPr sz="1800" cap="all">
                <a:solidFill>
                  <a:srgbClr val="E7E6E6"/>
                </a:solidFill>
                <a:latin typeface="Arial"/>
                <a:cs typeface="Arial"/>
              </a:defRPr>
            </a:lvl2pPr>
            <a:lvl3pPr marL="0" indent="-135000">
              <a:spcBef>
                <a:spcPts val="188"/>
              </a:spcBef>
              <a:buFont typeface="Arial"/>
              <a:buChar char="•"/>
              <a:defRPr sz="1800">
                <a:solidFill>
                  <a:srgbClr val="E7E6E6"/>
                </a:solidFill>
                <a:latin typeface="Arial"/>
                <a:cs typeface="Arial"/>
              </a:defRPr>
            </a:lvl3pPr>
            <a:lvl4pPr marL="324000" indent="-171450">
              <a:spcBef>
                <a:spcPts val="188"/>
              </a:spcBef>
              <a:buFont typeface="Arial"/>
              <a:buChar char="•"/>
              <a:defRPr sz="1800">
                <a:solidFill>
                  <a:srgbClr val="E7E6E6"/>
                </a:solidFill>
                <a:latin typeface="Arial"/>
                <a:cs typeface="Arial"/>
              </a:defRPr>
            </a:lvl4pPr>
            <a:lvl5pPr marL="445500" indent="-135000">
              <a:spcBef>
                <a:spcPts val="188"/>
              </a:spcBef>
              <a:buFont typeface="Arial"/>
              <a:buChar char="•"/>
              <a:defRPr sz="1800">
                <a:solidFill>
                  <a:srgbClr val="E7E6E6"/>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12192000"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016885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C3DDD7"/>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34124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493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74332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3699330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9152937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3.xml"/><Relationship Id="rId21" Type="http://schemas.openxmlformats.org/officeDocument/2006/relationships/slideLayout" Target="../slideLayouts/slideLayout98.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63" Type="http://schemas.openxmlformats.org/officeDocument/2006/relationships/slideLayout" Target="../slideLayouts/slideLayout140.xml"/><Relationship Id="rId68" Type="http://schemas.openxmlformats.org/officeDocument/2006/relationships/slideLayout" Target="../slideLayouts/slideLayout145.xml"/><Relationship Id="rId16" Type="http://schemas.openxmlformats.org/officeDocument/2006/relationships/slideLayout" Target="../slideLayouts/slideLayout93.xml"/><Relationship Id="rId11" Type="http://schemas.openxmlformats.org/officeDocument/2006/relationships/slideLayout" Target="../slideLayouts/slideLayout88.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53" Type="http://schemas.openxmlformats.org/officeDocument/2006/relationships/slideLayout" Target="../slideLayouts/slideLayout130.xml"/><Relationship Id="rId58" Type="http://schemas.openxmlformats.org/officeDocument/2006/relationships/slideLayout" Target="../slideLayouts/slideLayout135.xml"/><Relationship Id="rId74" Type="http://schemas.openxmlformats.org/officeDocument/2006/relationships/slideLayout" Target="../slideLayouts/slideLayout151.xml"/><Relationship Id="rId79" Type="http://schemas.openxmlformats.org/officeDocument/2006/relationships/theme" Target="../theme/theme2.xml"/><Relationship Id="rId5" Type="http://schemas.openxmlformats.org/officeDocument/2006/relationships/slideLayout" Target="../slideLayouts/slideLayout82.xml"/><Relationship Id="rId61" Type="http://schemas.openxmlformats.org/officeDocument/2006/relationships/slideLayout" Target="../slideLayouts/slideLayout138.xml"/><Relationship Id="rId19" Type="http://schemas.openxmlformats.org/officeDocument/2006/relationships/slideLayout" Target="../slideLayouts/slideLayout9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56" Type="http://schemas.openxmlformats.org/officeDocument/2006/relationships/slideLayout" Target="../slideLayouts/slideLayout133.xml"/><Relationship Id="rId64" Type="http://schemas.openxmlformats.org/officeDocument/2006/relationships/slideLayout" Target="../slideLayouts/slideLayout141.xml"/><Relationship Id="rId69" Type="http://schemas.openxmlformats.org/officeDocument/2006/relationships/slideLayout" Target="../slideLayouts/slideLayout146.xml"/><Relationship Id="rId77" Type="http://schemas.openxmlformats.org/officeDocument/2006/relationships/slideLayout" Target="../slideLayouts/slideLayout154.xml"/><Relationship Id="rId8" Type="http://schemas.openxmlformats.org/officeDocument/2006/relationships/slideLayout" Target="../slideLayouts/slideLayout85.xml"/><Relationship Id="rId51" Type="http://schemas.openxmlformats.org/officeDocument/2006/relationships/slideLayout" Target="../slideLayouts/slideLayout128.xml"/><Relationship Id="rId72" Type="http://schemas.openxmlformats.org/officeDocument/2006/relationships/slideLayout" Target="../slideLayouts/slideLayout149.xml"/><Relationship Id="rId80" Type="http://schemas.openxmlformats.org/officeDocument/2006/relationships/image" Target="../media/image1.emf"/><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59" Type="http://schemas.openxmlformats.org/officeDocument/2006/relationships/slideLayout" Target="../slideLayouts/slideLayout136.xml"/><Relationship Id="rId67" Type="http://schemas.openxmlformats.org/officeDocument/2006/relationships/slideLayout" Target="../slideLayouts/slideLayout144.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54" Type="http://schemas.openxmlformats.org/officeDocument/2006/relationships/slideLayout" Target="../slideLayouts/slideLayout131.xml"/><Relationship Id="rId62" Type="http://schemas.openxmlformats.org/officeDocument/2006/relationships/slideLayout" Target="../slideLayouts/slideLayout139.xml"/><Relationship Id="rId70" Type="http://schemas.openxmlformats.org/officeDocument/2006/relationships/slideLayout" Target="../slideLayouts/slideLayout147.xml"/><Relationship Id="rId75" Type="http://schemas.openxmlformats.org/officeDocument/2006/relationships/slideLayout" Target="../slideLayouts/slideLayout152.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slideLayout" Target="../slideLayouts/slideLayout126.xml"/><Relationship Id="rId57" Type="http://schemas.openxmlformats.org/officeDocument/2006/relationships/slideLayout" Target="../slideLayouts/slideLayout134.xml"/><Relationship Id="rId10" Type="http://schemas.openxmlformats.org/officeDocument/2006/relationships/slideLayout" Target="../slideLayouts/slideLayout87.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52" Type="http://schemas.openxmlformats.org/officeDocument/2006/relationships/slideLayout" Target="../slideLayouts/slideLayout129.xml"/><Relationship Id="rId60" Type="http://schemas.openxmlformats.org/officeDocument/2006/relationships/slideLayout" Target="../slideLayouts/slideLayout137.xml"/><Relationship Id="rId65" Type="http://schemas.openxmlformats.org/officeDocument/2006/relationships/slideLayout" Target="../slideLayouts/slideLayout142.xml"/><Relationship Id="rId73" Type="http://schemas.openxmlformats.org/officeDocument/2006/relationships/slideLayout" Target="../slideLayouts/slideLayout150.xml"/><Relationship Id="rId78" Type="http://schemas.openxmlformats.org/officeDocument/2006/relationships/slideLayout" Target="../slideLayouts/slideLayout155.xml"/><Relationship Id="rId81" Type="http://schemas.openxmlformats.org/officeDocument/2006/relationships/image" Target="../media/image2.emf"/><Relationship Id="rId4" Type="http://schemas.openxmlformats.org/officeDocument/2006/relationships/slideLayout" Target="../slideLayouts/slideLayout81.xml"/><Relationship Id="rId9" Type="http://schemas.openxmlformats.org/officeDocument/2006/relationships/slideLayout" Target="../slideLayouts/slideLayout86.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9" Type="http://schemas.openxmlformats.org/officeDocument/2006/relationships/slideLayout" Target="../slideLayouts/slideLayout116.xml"/><Relationship Id="rId34" Type="http://schemas.openxmlformats.org/officeDocument/2006/relationships/slideLayout" Target="../slideLayouts/slideLayout111.xml"/><Relationship Id="rId50" Type="http://schemas.openxmlformats.org/officeDocument/2006/relationships/slideLayout" Target="../slideLayouts/slideLayout127.xml"/><Relationship Id="rId55" Type="http://schemas.openxmlformats.org/officeDocument/2006/relationships/slideLayout" Target="../slideLayouts/slideLayout132.xml"/><Relationship Id="rId76" Type="http://schemas.openxmlformats.org/officeDocument/2006/relationships/slideLayout" Target="../slideLayouts/slideLayout153.xml"/><Relationship Id="rId7" Type="http://schemas.openxmlformats.org/officeDocument/2006/relationships/slideLayout" Target="../slideLayouts/slideLayout84.xml"/><Relationship Id="rId71" Type="http://schemas.openxmlformats.org/officeDocument/2006/relationships/slideLayout" Target="../slideLayouts/slideLayout148.xml"/><Relationship Id="rId2" Type="http://schemas.openxmlformats.org/officeDocument/2006/relationships/slideLayout" Target="../slideLayouts/slideLayout79.xml"/><Relationship Id="rId29" Type="http://schemas.openxmlformats.org/officeDocument/2006/relationships/slideLayout" Target="../slideLayouts/slideLayout106.xml"/><Relationship Id="rId24" Type="http://schemas.openxmlformats.org/officeDocument/2006/relationships/slideLayout" Target="../slideLayouts/slideLayout101.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66"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9"/>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0"/>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758" r:id="rId1"/>
    <p:sldLayoutId id="2147483765" r:id="rId2"/>
    <p:sldLayoutId id="2147483759" r:id="rId3"/>
    <p:sldLayoutId id="2147483766" r:id="rId4"/>
    <p:sldLayoutId id="2147483760" r:id="rId5"/>
    <p:sldLayoutId id="2147483761" r:id="rId6"/>
    <p:sldLayoutId id="2147483762" r:id="rId7"/>
    <p:sldLayoutId id="2147483835" r:id="rId8"/>
    <p:sldLayoutId id="2147483763" r:id="rId9"/>
    <p:sldLayoutId id="2147483821" r:id="rId10"/>
    <p:sldLayoutId id="2147483764" r:id="rId11"/>
    <p:sldLayoutId id="2147483767" r:id="rId12"/>
    <p:sldLayoutId id="2147483768" r:id="rId13"/>
    <p:sldLayoutId id="2147483769" r:id="rId14"/>
    <p:sldLayoutId id="2147483770" r:id="rId15"/>
    <p:sldLayoutId id="2147483771" r:id="rId16"/>
    <p:sldLayoutId id="2147483837" r:id="rId17"/>
    <p:sldLayoutId id="2147483772" r:id="rId18"/>
    <p:sldLayoutId id="2147483839" r:id="rId19"/>
    <p:sldLayoutId id="2147483773" r:id="rId20"/>
    <p:sldLayoutId id="2147483774" r:id="rId21"/>
    <p:sldLayoutId id="2147483775" r:id="rId22"/>
    <p:sldLayoutId id="2147483776" r:id="rId23"/>
    <p:sldLayoutId id="2147483777" r:id="rId24"/>
    <p:sldLayoutId id="2147483836" r:id="rId25"/>
    <p:sldLayoutId id="2147483778" r:id="rId26"/>
    <p:sldLayoutId id="2147483779" r:id="rId27"/>
    <p:sldLayoutId id="2147483780" r:id="rId28"/>
    <p:sldLayoutId id="2147483781" r:id="rId29"/>
    <p:sldLayoutId id="2147483782" r:id="rId30"/>
    <p:sldLayoutId id="2147483783" r:id="rId31"/>
    <p:sldLayoutId id="2147483784" r:id="rId32"/>
    <p:sldLayoutId id="2147483838" r:id="rId33"/>
    <p:sldLayoutId id="2147483840"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826" r:id="rId47"/>
    <p:sldLayoutId id="2147483829" r:id="rId48"/>
    <p:sldLayoutId id="2147483830" r:id="rId49"/>
    <p:sldLayoutId id="2147483831" r:id="rId50"/>
    <p:sldLayoutId id="2147483832" r:id="rId51"/>
    <p:sldLayoutId id="2147483833" r:id="rId52"/>
    <p:sldLayoutId id="2147483834" r:id="rId53"/>
    <p:sldLayoutId id="2147483823" r:id="rId54"/>
    <p:sldLayoutId id="2147483824" r:id="rId55"/>
    <p:sldLayoutId id="2147483825" r:id="rId56"/>
    <p:sldLayoutId id="2147483822"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8" r:id="rId7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80"/>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1"/>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347844340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 id="2147483907" r:id="rId66"/>
    <p:sldLayoutId id="2147483908" r:id="rId67"/>
    <p:sldLayoutId id="2147483909" r:id="rId68"/>
    <p:sldLayoutId id="2147483910" r:id="rId69"/>
    <p:sldLayoutId id="2147483911" r:id="rId70"/>
    <p:sldLayoutId id="2147483912" r:id="rId71"/>
    <p:sldLayoutId id="2147483913" r:id="rId72"/>
    <p:sldLayoutId id="2147483914" r:id="rId73"/>
    <p:sldLayoutId id="2147483915" r:id="rId74"/>
    <p:sldLayoutId id="2147483916" r:id="rId75"/>
    <p:sldLayoutId id="2147483917" r:id="rId76"/>
    <p:sldLayoutId id="2147483918" r:id="rId77"/>
    <p:sldLayoutId id="2147483919" r:id="rId7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aiatsis.gov.au/explore/welcome-country" TargetMode="External"/><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hyperlink" Target="https://aiatsis.gov.au/explore/map-indigenous-australi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D_Np-3dVBQ&amp;ab_channel=MattMiltonberger" TargetMode="External"/><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oolaustralia.org/ca_topic/climate-change-2/%23factsheets" TargetMode="External"/><Relationship Id="rId7" Type="http://schemas.openxmlformats.org/officeDocument/2006/relationships/hyperlink" Target="https://www.un.org/sustainabledevelopment/climate-change/" TargetMode="External"/><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hyperlink" Target="https://education.abc.net.au/home%23!/search/climate%20change/" TargetMode="External"/><Relationship Id="rId5" Type="http://schemas.openxmlformats.org/officeDocument/2006/relationships/hyperlink" Target="https://climate.nasa.gov/" TargetMode="External"/><Relationship Id="rId4" Type="http://schemas.openxmlformats.org/officeDocument/2006/relationships/hyperlink" Target="https://apps.epa.vic.gov.au/AGC/hom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WgbulUhT_Ec" TargetMode="External"/><Relationship Id="rId1" Type="http://schemas.openxmlformats.org/officeDocument/2006/relationships/slideLayout" Target="../slideLayouts/slideLayout68.xml"/><Relationship Id="rId6" Type="http://schemas.openxmlformats.org/officeDocument/2006/relationships/image" Target="../media/image17.jpeg"/><Relationship Id="rId5" Type="http://schemas.openxmlformats.org/officeDocument/2006/relationships/hyperlink" Target="https://www.youtube.com/watch?v=-D_Np-3dVBQ&amp;ab_channel=MattMiltonberger" TargetMode="Externa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hyperlink" Target="https://www.nationalgeographic.co.uk/photography/2021/05/46-astonishing-wildlife-images-capture-beauty-peril-and-hope?image=16_1" TargetMode="External"/><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hyperlink" Target="https://www.who.int/publications/i/item/who-convened-global-study-of-origins-of-sars-cov-2-china-part"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unsplash.com/photos/7OPCH05vzxE" TargetMode="External"/><Relationship Id="rId3" Type="http://schemas.openxmlformats.org/officeDocument/2006/relationships/hyperlink" Target="https://socialjustice.catholic.org.au/wp-content/uploads/2021/08/Social-Justice-Statement-2021-22.pdf" TargetMode="External"/><Relationship Id="rId7" Type="http://schemas.openxmlformats.org/officeDocument/2006/relationships/hyperlink" Target="https://unsplash.com/photos/UmnVxDW4AP4" TargetMode="External"/><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hyperlink" Target="https://unsplash.com/s/photos/covid?utm_source=unsplash&amp;utm_medium=referral&amp;utm_content=creditCopyText" TargetMode="External"/><Relationship Id="rId5" Type="http://schemas.openxmlformats.org/officeDocument/2006/relationships/hyperlink" Target="https://unsplash.com/@cdc?utm_source=unsplash&amp;utm_medium=referral&amp;utm_content=creditCopyText"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hyperlink" Target="https://unsplash.com/@dwoodhouse?utm_source=unsplash&amp;utm_medium=referral&amp;utm_content=creditCopyText"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hyperlink" Target="https://unsplash.com/s/photos/consumerism-waste?utm_source=unsplash&amp;utm_medium=referral&amp;utm_content=creditCopyText"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www.cleanup.org.au/e-waste" TargetMode="Externa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hyperlink" Target="https://www.cleanwateraction.org/features/problem-our-throwaway-lifestyle" TargetMode="External"/><Relationship Id="rId11" Type="http://schemas.openxmlformats.org/officeDocument/2006/relationships/image" Target="../media/image25.png"/><Relationship Id="rId5" Type="http://schemas.openxmlformats.org/officeDocument/2006/relationships/hyperlink" Target="https://www.caritas.org.au/resources/school-resources/?Keyword=Food+security+secondary" TargetMode="External"/><Relationship Id="rId10" Type="http://schemas.openxmlformats.org/officeDocument/2006/relationships/image" Target="../media/image24.svg"/><Relationship Id="rId4" Type="http://schemas.openxmlformats.org/officeDocument/2006/relationships/hyperlink" Target="https://www.unep.org/news-and-stories/story/humanitys-penchant-waste-food-trashing-planet" TargetMode="Externa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www.energy.gov.au/government-priorities/energy-supply" TargetMode="External"/><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hyperlink" Target="https://unsplash.com/s/photos/fossil-fuel?utm_source=unsplash&amp;utm_medium=referral&amp;utm_content=creditCopyText" TargetMode="External"/><Relationship Id="rId5" Type="http://schemas.openxmlformats.org/officeDocument/2006/relationships/hyperlink" Target="https://unsplash.com/@chrisleboutillier?utm_source=unsplash&amp;utm_medium=referral&amp;utm_content=creditCopyText" TargetMode="Externa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hyperlink" Target="http://www.caritas.org.au/schools" TargetMode="External"/><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hyperlink" Target="mailto:education@caritas.org.au"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www.aemo.com.au/newsroom/mediarelease/q4-2020-qed%E2%80%8B" TargetMode="Externa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hyperlink" Target="https://www.unep.org/news-and-stories/story/humanitys-penchant-waste-food-trashing-planet" TargetMode="External"/><Relationship Id="rId11" Type="http://schemas.openxmlformats.org/officeDocument/2006/relationships/image" Target="../media/image34.png"/><Relationship Id="rId5" Type="http://schemas.openxmlformats.org/officeDocument/2006/relationships/hyperlink" Target="https://www.aemo.com.au/energy-systems/electricity/national-electricity-market-nem/data-nem/data-dashboard-nem" TargetMode="External"/><Relationship Id="rId10" Type="http://schemas.openxmlformats.org/officeDocument/2006/relationships/image" Target="../media/image33.svg"/><Relationship Id="rId4" Type="http://schemas.openxmlformats.org/officeDocument/2006/relationships/hyperlink" Target="https://www.aemo.com.au/newsroom/media-release/q4-2020-qed%E2%80%8B" TargetMode="External"/><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socialjustice.catholic.org.au/wp-content/uploads/2021/08/Social-Justice-Statement-2021-22.pdf" TargetMode="External"/><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hyperlink" Target="https://unsplash.com/s/photos/city-sydney?utm_source=unsplash&amp;utm_medium=referral&amp;utm_content=creditCopyText" TargetMode="External"/><Relationship Id="rId4" Type="http://schemas.openxmlformats.org/officeDocument/2006/relationships/hyperlink" Target="https://www.climatecouncil.org.au/urban-heat-island-effect-western-sydney/"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unsplash.com/s/photos/cars-aerial?utm_source=unsplash&amp;utm_medium=referral&amp;utm_content=creditCopyText" TargetMode="External"/><Relationship Id="rId3" Type="http://schemas.openxmlformats.org/officeDocument/2006/relationships/image" Target="../media/image37.jpeg"/><Relationship Id="rId7" Type="http://schemas.openxmlformats.org/officeDocument/2006/relationships/hyperlink" Target="https://unsplash.com/@chuttersnap?utm_source=unsplash&amp;utm_medium=referral&amp;utm_content=creditCopyText" TargetMode="External"/><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hyperlink" Target="https://www.americamagazine.org/arts-culture/2021/03/16/bikes-transportation-catholic-social-teaching-240216" TargetMode="External"/><Relationship Id="rId5" Type="http://schemas.openxmlformats.org/officeDocument/2006/relationships/hyperlink" Target="https://www.greenvehicleguide.gov.au/pages/Information/ElectricVehicleInformation" TargetMode="External"/><Relationship Id="rId10" Type="http://schemas.openxmlformats.org/officeDocument/2006/relationships/image" Target="../media/image29.svg"/><Relationship Id="rId4" Type="http://schemas.openxmlformats.org/officeDocument/2006/relationships/hyperlink" Target="https://www.greencarreports.com/news/1065070_its-official-we-now-have-one-billion-vehicles-on-the-planet" TargetMode="External"/><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s://sdgs.un.org/goals" TargetMode="External"/><Relationship Id="rId7" Type="http://schemas.openxmlformats.org/officeDocument/2006/relationships/image" Target="../media/image29.svg"/><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image" Target="../media/image28.png"/><Relationship Id="rId5" Type="http://schemas.openxmlformats.org/officeDocument/2006/relationships/image" Target="../media/image38.jpeg"/><Relationship Id="rId4" Type="http://schemas.openxmlformats.org/officeDocument/2006/relationships/hyperlink" Target="https://www.caritas.org.au/resources/school-resources/?Keyword=SDG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aritas.org.au/learn/cst" TargetMode="External"/><Relationship Id="rId2" Type="http://schemas.openxmlformats.org/officeDocument/2006/relationships/image" Target="../media/image39.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ritas.org.au/resources/school-resources/?Keyword=Solomon+Islands" TargetMode="External"/><Relationship Id="rId7"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hyperlink" Target="https://www.caritas.org.au/resources/school-resources/?Keyword=Zimbabwe" TargetMode="External"/><Relationship Id="rId4" Type="http://schemas.openxmlformats.org/officeDocument/2006/relationships/hyperlink" Target="https://www.caritas.org.au/resources/school-resources/?Keyword=Indonesi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hyperlink" Target="https://issuu.com/diomn/docs/aurora_august_2021_web"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4.xml"/><Relationship Id="rId7" Type="http://schemas.openxmlformats.org/officeDocument/2006/relationships/slide" Target="slide33.xml"/><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slide" Target="slide10.xml"/><Relationship Id="rId5" Type="http://schemas.openxmlformats.org/officeDocument/2006/relationships/slide" Target="slide7.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hyperlink" Target="https://www.worldbank.org/en/country/cambodia/overview#:~:text=As%20of%202017%2C%2021%20percent,have%20access%20to%20improved%20sanitation.&amp;text=Cambodia%20received%20its%20first%20International,the%20World%20Bank%20in%20199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www.pexels.com/photo/landscape-photography-of-field-with-wind-mill-with-rainbow-1253748/?utm_content=attributionCopyText&amp;utm_medium=referral&amp;utm_source=pexels" TargetMode="External"/><Relationship Id="rId4" Type="http://schemas.openxmlformats.org/officeDocument/2006/relationships/hyperlink" Target="https://www.pexels.com/@pawel-fijalkowski-521807?utm_content=attributionCopyText&amp;utm_medium=referral&amp;utm_source=pexel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bawakacollective.com/audio-visual-songspirals/" TargetMode="External"/><Relationship Id="rId2" Type="http://schemas.openxmlformats.org/officeDocument/2006/relationships/notesSlide" Target="../notesSlides/notesSlide26.xml"/><Relationship Id="rId1" Type="http://schemas.openxmlformats.org/officeDocument/2006/relationships/slideLayout" Target="../slideLayouts/slideLayout55.xml"/><Relationship Id="rId5" Type="http://schemas.openxmlformats.org/officeDocument/2006/relationships/image" Target="../media/image52.png"/><Relationship Id="rId4" Type="http://schemas.openxmlformats.org/officeDocument/2006/relationships/hyperlink" Target="http://www.pz.harvard.edu/resources/color-symbol-imag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vatican.va/content/francesco/en/encyclicals/documents/papa-francesco_20150524_enciclica-laudato-si.html" TargetMode="External"/><Relationship Id="rId2" Type="http://schemas.openxmlformats.org/officeDocument/2006/relationships/notesSlide" Target="../notesSlides/notesSlide27.xml"/><Relationship Id="rId1" Type="http://schemas.openxmlformats.org/officeDocument/2006/relationships/slideLayout" Target="../slideLayouts/slideLayout52.xml"/><Relationship Id="rId6" Type="http://schemas.openxmlformats.org/officeDocument/2006/relationships/hyperlink" Target="https://www.pexels.com/photo/close-up-photo-of-bible-4654082/?utm_content=attributionCopyText&amp;utm_medium=referral&amp;utm_source=pexels" TargetMode="External"/><Relationship Id="rId5" Type="http://schemas.openxmlformats.org/officeDocument/2006/relationships/hyperlink" Target="https://www.pexels.com/@brettjordan?utm_content=attributionCopyText&amp;utm_medium=referral&amp;utm_source=pexels" TargetMode="Externa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52.xml"/><Relationship Id="rId5" Type="http://schemas.openxmlformats.org/officeDocument/2006/relationships/hyperlink" Target="https://www.pexels.com/photo/photo-of-mountain-under-cloudy-sky-4101555/?utm_content=attributionCopyText&amp;utm_medium=referral&amp;utm_source=pexels" TargetMode="External"/><Relationship Id="rId4" Type="http://schemas.openxmlformats.org/officeDocument/2006/relationships/hyperlink" Target="https://www.pexels.com/@evgeny-tchebotarev-1058775?utm_content=attributionCopyText&amp;utm_medium=referral&amp;utm_source=pexel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vatican.va/content/francesco/en/encyclicals/documents/papa-francesco_20150524_enciclica-laudato-si.html" TargetMode="External"/><Relationship Id="rId2" Type="http://schemas.openxmlformats.org/officeDocument/2006/relationships/notesSlide" Target="../notesSlides/notesSlide29.xml"/><Relationship Id="rId1" Type="http://schemas.openxmlformats.org/officeDocument/2006/relationships/slideLayout" Target="../slideLayouts/slideLayout5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cafod.org.uk/Education/Secondary-and-youth-resources/Laudato-Si-resourc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hyperlink" Target="https://laudatosiactionplatform.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vatican.va/content/francesco/it/encyclicals/documents/papa-francesco_20201003_enciclica-fratelli-tutti.html" TargetMode="External"/><Relationship Id="rId2" Type="http://schemas.openxmlformats.org/officeDocument/2006/relationships/notesSlide" Target="../notesSlides/notesSlide33.xml"/><Relationship Id="rId1" Type="http://schemas.openxmlformats.org/officeDocument/2006/relationships/slideLayout" Target="../slideLayouts/slideLayout52.xml"/><Relationship Id="rId5" Type="http://schemas.openxmlformats.org/officeDocument/2006/relationships/image" Target="../media/image62.pn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hyperlink" Target="https://www.caritas.org.au/resources/school-resources/catholic-social-teaching-posters-for-secondary-school/?audience=Secondary+(Y7-12)&amp;resourceTopics=Catholic+Social+Teaching" TargetMode="External"/><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vimeo.com/46330269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hyperlink" Target="https://www.vatican.va/content/francesco/en/speeches/2015/july/documents/papa-francesco_20150709_bolivia-movimenti-popolari.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51.xml"/><Relationship Id="rId5" Type="http://schemas.openxmlformats.org/officeDocument/2006/relationships/image" Target="../media/image29.sv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hyperlink" Target="https://www.caritas.org.au/resources/school-resources/?Keyword=Social+justice+action+planner" TargetMode="External"/><Relationship Id="rId2" Type="http://schemas.openxmlformats.org/officeDocument/2006/relationships/notesSlide" Target="../notesSlides/notesSlide40.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hyperlink" Target="https://catholicearthcare.org.au/earthcare-certified-schools-program/" TargetMode="External"/><Relationship Id="rId2" Type="http://schemas.openxmlformats.org/officeDocument/2006/relationships/notesSlide" Target="../notesSlides/notesSlide41.xml"/><Relationship Id="rId1" Type="http://schemas.openxmlformats.org/officeDocument/2006/relationships/slideLayout" Target="../slideLayouts/slideLayout51.xml"/><Relationship Id="rId5" Type="http://schemas.openxmlformats.org/officeDocument/2006/relationships/image" Target="../media/image71.pn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8"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80&amp;elaborations=true&amp;cd=ACHGK078&amp;searchTerm=ACHGK078%23dimension-content" TargetMode="External"/><Relationship Id="rId3"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77&amp;elaborations=true&amp;cd=ACHGK042&amp;searchTerm=ACHGK042%23dimension-content" TargetMode="External"/><Relationship Id="rId7"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80&amp;elaborations=true&amp;cd=ACHGK071&amp;searchTerm=ACHGK071%23dimension-content" TargetMode="External"/><Relationship Id="rId2" Type="http://schemas.openxmlformats.org/officeDocument/2006/relationships/hyperlink" Target="https://www.australiancurriculum.edu.au/" TargetMode="External"/><Relationship Id="rId1" Type="http://schemas.openxmlformats.org/officeDocument/2006/relationships/slideLayout" Target="../slideLayouts/slideLayout57.xml"/><Relationship Id="rId6"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80&amp;elaborations=true&amp;cd=ACHGK070&amp;searchTerm=ACHGK070%23dimension-content" TargetMode="External"/><Relationship Id="rId5"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79&amp;elaborations=true&amp;cd=ACHGK063&amp;searchTerm=ACHGK063%23dimension-content" TargetMode="External"/><Relationship Id="rId4"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78&amp;elaborations=true&amp;cd=ACHGK053&amp;searchTerm=ACHGK053%23dimension-content" TargetMode="External"/><Relationship Id="rId9"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80&amp;elaborations=true&amp;cd=ACHGK081&amp;searchTerm=ACHGK081%23dimension-conten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hyperlink" Target="https://www.pexels.com/@drayhanz?utm_content=attributionCopyText&amp;utm_medium=referral&amp;utm_source=pexels" TargetMode="External"/><Relationship Id="rId2" Type="http://schemas.openxmlformats.org/officeDocument/2006/relationships/image" Target="../media/image73.jpeg"/><Relationship Id="rId1" Type="http://schemas.openxmlformats.org/officeDocument/2006/relationships/slideLayout" Target="../slideLayouts/slideLayout35.xml"/><Relationship Id="rId4" Type="http://schemas.openxmlformats.org/officeDocument/2006/relationships/hyperlink" Target="https://www.pexels.com/photo/man-in-gray-shit-sitting-on-rock-boulder-694458/?utm_content=attributionCopyText&amp;utm_medium=referral&amp;utm_source=pexel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file:///\\localhost\Thunberghttps\::www.youtube.com:watch" TargetMode="External"/><Relationship Id="rId3" Type="http://schemas.openxmlformats.org/officeDocument/2006/relationships/hyperlink" Target="https://www.caritas.org.au/resources/school-resources/?Keyword=Zimbabwe" TargetMode="External"/><Relationship Id="rId7" Type="http://schemas.openxmlformats.org/officeDocument/2006/relationships/hyperlink" Target="https://www.caritas.org.au/learn/cst-toolkit/" TargetMode="External"/><Relationship Id="rId12" Type="http://schemas.openxmlformats.org/officeDocument/2006/relationships/hyperlink" Target="file:///\\localhost\Organisationhttps\::www.who.int:activities:monitoring-science-and-evidence-on-climate-change-and-health:health-and-climate-global-survey" TargetMode="External"/><Relationship Id="rId2" Type="http://schemas.openxmlformats.org/officeDocument/2006/relationships/hyperlink" Target="http://www.caritas.org.au/resources/school-resources/" TargetMode="External"/><Relationship Id="rId1" Type="http://schemas.openxmlformats.org/officeDocument/2006/relationships/slideLayout" Target="../slideLayouts/slideLayout61.xml"/><Relationship Id="rId6" Type="http://schemas.openxmlformats.org/officeDocument/2006/relationships/hyperlink" Target="https://www.caritas.org.au/resources/school-resources/advocacy-toolkit/?audience=Secondary+(Y7-12)" TargetMode="External"/><Relationship Id="rId11" Type="http://schemas.openxmlformats.org/officeDocument/2006/relationships/hyperlink" Target="https://www.climatechangeinaustralia.gov.au/en/changing-climate/national-climate-statement/" TargetMode="External"/><Relationship Id="rId5" Type="http://schemas.openxmlformats.org/officeDocument/2006/relationships/hyperlink" Target="https://www.caritas.org.au/resources/school-resources/about-advocacy/?audience=Secondary+(Y7-12)" TargetMode="External"/><Relationship Id="rId10" Type="http://schemas.openxmlformats.org/officeDocument/2006/relationships/hyperlink" Target="http://consumersfederation.org.au/topics/green-ethical-consumption/" TargetMode="External"/><Relationship Id="rId4" Type="http://schemas.openxmlformats.org/officeDocument/2006/relationships/hyperlink" Target="https://www.caritas.org.au/resources/school-resources/season-of-creation-1-sept-4-oct/" TargetMode="External"/><Relationship Id="rId9" Type="http://schemas.openxmlformats.org/officeDocument/2006/relationships/hyperlink" Target="https://australian.museum/learn/science/biodiversity/what-is-biodiversity/"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8"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4&amp;elaborations=true&amp;cd=ACHCK053&amp;searchTerm=ACHCK053%23dimension-content" TargetMode="External"/><Relationship Id="rId13"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6&amp;elaborations=true&amp;cd=ACHCK079&amp;searchTerm=ACHCK079%23dimension-content" TargetMode="External"/><Relationship Id="rId18"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7&amp;elaborations=true&amp;cd=ACHCS102&amp;searchTerm=ACHCS102%23dimension-content" TargetMode="External"/><Relationship Id="rId3" Type="http://schemas.openxmlformats.org/officeDocument/2006/relationships/hyperlink" Target="https://www.australiancurriculum.edu.au/f-10-curriculum/english/?strand=Language&amp;strand=Literature&amp;strand=Literacy&amp;capability=ignore&amp;priority=ignore&amp;year=11581&amp;elaborations=true&amp;cd=ACELY1723&amp;searchTerm=ACELY1723%23dimension-content" TargetMode="External"/><Relationship Id="rId7" Type="http://schemas.openxmlformats.org/officeDocument/2006/relationships/hyperlink" Target="https://www.australiancurriculum.edu.au/f-10-curriculum/english/?strand=Language&amp;strand=Literature&amp;strand=Literacy&amp;capability=ignore&amp;priority=ignore&amp;year=11584&amp;elaborations=true&amp;cd=ACELY1754&amp;searchTerm=ACELY1754%23dimension-content" TargetMode="External"/><Relationship Id="rId12"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5&amp;elaborations=true&amp;cd=ACHCS074&amp;searchTerm=ACHCS074%23dimension-content" TargetMode="External"/><Relationship Id="rId17"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7&amp;elaborations=true&amp;cd=ACHCS101&amp;searchTerm=ACHCS101%23dimension-content" TargetMode="External"/><Relationship Id="rId2" Type="http://schemas.openxmlformats.org/officeDocument/2006/relationships/hyperlink" Target="https://www.australiancurriculum.edu.au/f-10-curriculum/english/?strand=Language&amp;strand=Literature&amp;strand=Literacy&amp;capability=ignore&amp;priority=ignore&amp;year=11581&amp;elaborations=true&amp;cd=ACELY1722&amp;searchTerm=ACELY1722%23dimension-content" TargetMode="External"/><Relationship Id="rId16"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7&amp;elaborations=true&amp;cd=ACHCS099&amp;searchTerm=ACHCS099%23dimension-content" TargetMode="External"/><Relationship Id="rId1" Type="http://schemas.openxmlformats.org/officeDocument/2006/relationships/slideLayout" Target="../slideLayouts/slideLayout57.xml"/><Relationship Id="rId6" Type="http://schemas.openxmlformats.org/officeDocument/2006/relationships/hyperlink" Target="https://www.australiancurriculum.edu.au/f-10-curriculum/english/?strand=Language&amp;strand=Literature&amp;strand=Literacy&amp;capability=ignore&amp;priority=ignore&amp;year=11584&amp;elaborations=true&amp;cd=ACELY1752&amp;searchTerm=ACELY1752%23dimension-content" TargetMode="External"/><Relationship Id="rId11"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5&amp;elaborations=true&amp;cd=ACHCS073&amp;searchTerm=ACHCS073%23dimension-content" TargetMode="External"/><Relationship Id="rId5" Type="http://schemas.openxmlformats.org/officeDocument/2006/relationships/hyperlink" Target="https://www.australiancurriculum.edu.au/f-10-curriculum/english/?strand=Language&amp;strand=Literature&amp;strand=Literacy&amp;capability=ignore&amp;priority=ignore&amp;year=11583&amp;elaborations=true&amp;cd=ACELY1743&amp;searchTerm=ACELY1743%23dimension-content" TargetMode="External"/><Relationship Id="rId15"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6&amp;elaborations=true&amp;cd=ACHCS089&amp;searchTerm=ACHCS089%23dimension-content" TargetMode="External"/><Relationship Id="rId10"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4&amp;elaborations=true&amp;cd=ACHCS060&amp;searchTerm=ACHCS060%23dimension-content" TargetMode="External"/><Relationship Id="rId4" Type="http://schemas.openxmlformats.org/officeDocument/2006/relationships/hyperlink" Target="https://www.australiancurriculum.edu.au/f-10-curriculum/english/?strand=Language&amp;strand=Literature&amp;strand=Literacy&amp;capability=ignore&amp;priority=ignore&amp;year=11582&amp;elaborations=true&amp;cd=ACELY1734&amp;searchTerm=ACELY1734%23dimension-content" TargetMode="External"/><Relationship Id="rId9"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4&amp;elaborations=true&amp;cd=ACHCS059&amp;searchTerm=ACHCS059%23dimension-content" TargetMode="External"/><Relationship Id="rId14"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6&amp;elaborations=true&amp;cd=ACHCS088&amp;searchTerm=ACHCS088%23dimension-conten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hyperlink" Target="https://www.8ways.online/" TargetMode="External"/><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www.caritas.org.au/media/bqencwij/papa-francesco_20150524_enciclica-laudato-si_en.pdf" TargetMode="External"/><Relationship Id="rId2" Type="http://schemas.openxmlformats.org/officeDocument/2006/relationships/notesSlide" Target="../notesSlides/notesSlide5.xml"/><Relationship Id="rId1" Type="http://schemas.openxmlformats.org/officeDocument/2006/relationships/slideLayout" Target="../slideLayouts/slideLayout131.xml"/><Relationship Id="rId5" Type="http://schemas.openxmlformats.org/officeDocument/2006/relationships/hyperlink" Target="https://catholicearthcare.org.au/" TargetMode="External"/><Relationship Id="rId4" Type="http://schemas.openxmlformats.org/officeDocument/2006/relationships/hyperlink" Target="https://socialjustice.catholic.org.au/2021/06/24/social-justice-statement-2021-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EC95C7-9FFF-9345-BEC4-DFDBA3BF1061}"/>
              </a:ext>
            </a:extLst>
          </p:cNvPr>
          <p:cNvSpPr>
            <a:spLocks noGrp="1"/>
          </p:cNvSpPr>
          <p:nvPr>
            <p:ph type="ctrTitle"/>
          </p:nvPr>
        </p:nvSpPr>
        <p:spPr>
          <a:xfrm>
            <a:off x="408871" y="382226"/>
            <a:ext cx="9144000" cy="1558333"/>
          </a:xfrm>
        </p:spPr>
        <p:txBody>
          <a:bodyPr/>
          <a:lstStyle/>
          <a:p>
            <a:pPr>
              <a:lnSpc>
                <a:spcPct val="100000"/>
              </a:lnSpc>
              <a:spcAft>
                <a:spcPts val="1200"/>
              </a:spcAft>
            </a:pPr>
            <a:r>
              <a:rPr lang="en-US" dirty="0">
                <a:solidFill>
                  <a:schemeClr val="accent2"/>
                </a:solidFill>
              </a:rPr>
              <a:t>Caring for Creation</a:t>
            </a:r>
            <a:br>
              <a:rPr lang="en-US" dirty="0"/>
            </a:br>
            <a:r>
              <a:rPr lang="en-US" sz="2800" i="1" dirty="0">
                <a:solidFill>
                  <a:schemeClr val="tx1"/>
                </a:solidFill>
              </a:rPr>
              <a:t>One family, one common home</a:t>
            </a:r>
            <a:br>
              <a:rPr lang="en-US" sz="2800" i="1" dirty="0">
                <a:solidFill>
                  <a:srgbClr val="0D254A"/>
                </a:solidFill>
              </a:rPr>
            </a:br>
            <a:br>
              <a:rPr lang="en-US" sz="500" i="1" dirty="0">
                <a:solidFill>
                  <a:srgbClr val="0D254A"/>
                </a:solidFill>
              </a:rPr>
            </a:br>
            <a:r>
              <a:rPr lang="en-US" sz="1800" dirty="0">
                <a:solidFill>
                  <a:schemeClr val="tx1"/>
                </a:solidFill>
              </a:rPr>
              <a:t>secondary</a:t>
            </a:r>
          </a:p>
        </p:txBody>
      </p:sp>
      <p:pic>
        <p:nvPicPr>
          <p:cNvPr id="7" name="Picture Placeholder 6">
            <a:extLst>
              <a:ext uri="{FF2B5EF4-FFF2-40B4-BE49-F238E27FC236}">
                <a16:creationId xmlns:a16="http://schemas.microsoft.com/office/drawing/2014/main" id="{D3C18507-E1E4-4247-842F-55A33AA8B7F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953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50476293756_cfb9379075_k.jpg" title="A man overlooking view of hills and clouds in Timor Lest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2204614"/>
            <a:ext cx="12192000" cy="4032698"/>
          </a:xfrm>
          <a:prstGeom prst="rect">
            <a:avLst/>
          </a:prstGeom>
        </p:spPr>
      </p:pic>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287723" y="0"/>
            <a:ext cx="9144000" cy="1440160"/>
          </a:xfrm>
        </p:spPr>
        <p:txBody>
          <a:bodyPr/>
          <a:lstStyle/>
          <a:p>
            <a:r>
              <a:rPr lang="en-US" sz="4800" dirty="0"/>
              <a:t>PArt 1: see</a:t>
            </a:r>
            <a:endParaRPr lang="en-AU" sz="4800" dirty="0"/>
          </a:p>
        </p:txBody>
      </p:sp>
      <p:sp>
        <p:nvSpPr>
          <p:cNvPr id="4" name="Rectangle 3"/>
          <p:cNvSpPr/>
          <p:nvPr/>
        </p:nvSpPr>
        <p:spPr>
          <a:xfrm>
            <a:off x="3970301" y="3244334"/>
            <a:ext cx="184666" cy="369332"/>
          </a:xfrm>
          <a:prstGeom prst="rect">
            <a:avLst/>
          </a:prstGeom>
        </p:spPr>
        <p:txBody>
          <a:bodyPr wrap="none">
            <a:spAutoFit/>
          </a:bodyPr>
          <a:lstStyle/>
          <a:p>
            <a:endParaRPr lang="en-US" dirty="0"/>
          </a:p>
        </p:txBody>
      </p:sp>
      <p:sp>
        <p:nvSpPr>
          <p:cNvPr id="3" name="Rectangle 2"/>
          <p:cNvSpPr/>
          <p:nvPr/>
        </p:nvSpPr>
        <p:spPr>
          <a:xfrm>
            <a:off x="9431723" y="6006514"/>
            <a:ext cx="6096000" cy="507831"/>
          </a:xfrm>
          <a:prstGeom prst="rect">
            <a:avLst/>
          </a:prstGeom>
        </p:spPr>
        <p:txBody>
          <a:bodyPr>
            <a:spAutoFit/>
          </a:bodyPr>
          <a:lstStyle/>
          <a:p>
            <a:r>
              <a:rPr lang="en-US" sz="900" dirty="0">
                <a:solidFill>
                  <a:schemeClr val="bg1"/>
                </a:solidFill>
              </a:rPr>
              <a:t>Photo Credit: Richard Wainwright/Caritas Australia</a:t>
            </a:r>
          </a:p>
          <a:p>
            <a:endParaRPr lang="en-US" sz="900" dirty="0">
              <a:solidFill>
                <a:schemeClr val="bg1"/>
              </a:solidFill>
            </a:endParaRPr>
          </a:p>
          <a:p>
            <a:r>
              <a:rPr lang="en-US" sz="900" dirty="0">
                <a:solidFill>
                  <a:schemeClr val="bg1"/>
                </a:solidFill>
              </a:rPr>
              <a:t> </a:t>
            </a:r>
          </a:p>
        </p:txBody>
      </p:sp>
    </p:spTree>
    <p:extLst>
      <p:ext uri="{BB962C8B-B14F-4D97-AF65-F5344CB8AC3E}">
        <p14:creationId xmlns:p14="http://schemas.microsoft.com/office/powerpoint/2010/main" val="209722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p:txBody>
          <a:bodyPr numCol="2" spcCol="252000"/>
          <a:lstStyle/>
          <a:p>
            <a:pPr>
              <a:lnSpc>
                <a:spcPct val="100000"/>
              </a:lnSpc>
              <a:spcAft>
                <a:spcPts val="600"/>
              </a:spcAft>
            </a:pPr>
            <a:r>
              <a:rPr lang="en-US" b="1" dirty="0">
                <a:solidFill>
                  <a:srgbClr val="0D254A"/>
                </a:solidFill>
              </a:rPr>
              <a:t>MY PLACE</a:t>
            </a:r>
          </a:p>
          <a:p>
            <a:pPr>
              <a:lnSpc>
                <a:spcPct val="100000"/>
              </a:lnSpc>
              <a:spcAft>
                <a:spcPts val="600"/>
              </a:spcAft>
            </a:pPr>
            <a:r>
              <a:rPr lang="en-US" b="1" dirty="0">
                <a:solidFill>
                  <a:srgbClr val="0D254A"/>
                </a:solidFill>
              </a:rPr>
              <a:t>Pause</a:t>
            </a:r>
            <a:r>
              <a:rPr lang="en-US" dirty="0">
                <a:solidFill>
                  <a:srgbClr val="0D254A"/>
                </a:solidFill>
              </a:rPr>
              <a:t> for a moment and consider your surroundings. What kind of environment do you live, learn and grow in? Is it alpine, coastal, desert, savannah or riverine plains country? </a:t>
            </a:r>
          </a:p>
          <a:p>
            <a:pPr>
              <a:lnSpc>
                <a:spcPct val="100000"/>
              </a:lnSpc>
              <a:spcAft>
                <a:spcPts val="600"/>
              </a:spcAft>
            </a:pPr>
            <a:r>
              <a:rPr lang="en-US" dirty="0">
                <a:solidFill>
                  <a:srgbClr val="0D254A"/>
                </a:solidFill>
              </a:rPr>
              <a:t>‘Country’ is the term often used by Aboriginal people to describe the lands, waterways and seas to which they are connected </a:t>
            </a:r>
            <a:r>
              <a:rPr lang="en-US" baseline="30000" dirty="0">
                <a:solidFill>
                  <a:srgbClr val="0D254A"/>
                </a:solidFill>
                <a:hlinkClick r:id="rId3"/>
              </a:rPr>
              <a:t>(Source)</a:t>
            </a:r>
            <a:r>
              <a:rPr lang="en-US" dirty="0">
                <a:solidFill>
                  <a:srgbClr val="0D254A"/>
                </a:solidFill>
              </a:rPr>
              <a:t>.  </a:t>
            </a:r>
          </a:p>
          <a:p>
            <a:pPr>
              <a:lnSpc>
                <a:spcPct val="100000"/>
              </a:lnSpc>
              <a:spcAft>
                <a:spcPts val="600"/>
              </a:spcAft>
            </a:pPr>
            <a:r>
              <a:rPr lang="en-US" dirty="0">
                <a:solidFill>
                  <a:srgbClr val="0D254A"/>
                </a:solidFill>
              </a:rPr>
              <a:t>Do you know whose Country you are on? If not, use the </a:t>
            </a:r>
            <a:r>
              <a:rPr lang="en-US" dirty="0">
                <a:solidFill>
                  <a:srgbClr val="0D254A"/>
                </a:solidFill>
                <a:hlinkClick r:id="rId4"/>
              </a:rPr>
              <a:t>Map of Indigenous Australia </a:t>
            </a:r>
            <a:r>
              <a:rPr lang="en-US" dirty="0">
                <a:solidFill>
                  <a:srgbClr val="0D254A"/>
                </a:solidFill>
              </a:rPr>
              <a:t>to </a:t>
            </a:r>
            <a:r>
              <a:rPr lang="en-US" b="1" dirty="0">
                <a:solidFill>
                  <a:srgbClr val="0D254A"/>
                </a:solidFill>
              </a:rPr>
              <a:t>find out.  </a:t>
            </a:r>
            <a:endParaRPr lang="en-US" dirty="0">
              <a:solidFill>
                <a:srgbClr val="0D254A"/>
              </a:solidFill>
            </a:endParaRPr>
          </a:p>
          <a:p>
            <a:pPr>
              <a:lnSpc>
                <a:spcPct val="100000"/>
              </a:lnSpc>
              <a:spcAft>
                <a:spcPts val="600"/>
              </a:spcAft>
            </a:pPr>
            <a:r>
              <a:rPr lang="en-US" dirty="0">
                <a:solidFill>
                  <a:srgbClr val="0D254A"/>
                </a:solidFill>
              </a:rPr>
              <a:t>For a moment, </a:t>
            </a:r>
            <a:r>
              <a:rPr lang="en-US" b="1" dirty="0">
                <a:solidFill>
                  <a:srgbClr val="0D254A"/>
                </a:solidFill>
              </a:rPr>
              <a:t>reflect on how people </a:t>
            </a:r>
            <a:r>
              <a:rPr lang="en-US" dirty="0">
                <a:solidFill>
                  <a:srgbClr val="0D254A"/>
                </a:solidFill>
              </a:rPr>
              <a:t>in the past lived, learned and grew in your local area. </a:t>
            </a:r>
          </a:p>
          <a:p>
            <a:pPr>
              <a:lnSpc>
                <a:spcPct val="100000"/>
              </a:lnSpc>
              <a:spcAft>
                <a:spcPts val="600"/>
              </a:spcAft>
            </a:pPr>
            <a:endParaRPr lang="en-US" dirty="0">
              <a:solidFill>
                <a:srgbClr val="0D254A"/>
              </a:solidFill>
            </a:endParaRPr>
          </a:p>
          <a:p>
            <a:pPr>
              <a:lnSpc>
                <a:spcPct val="100000"/>
              </a:lnSpc>
              <a:spcAft>
                <a:spcPts val="600"/>
              </a:spcAft>
            </a:pPr>
            <a:r>
              <a:rPr lang="en-US" dirty="0">
                <a:solidFill>
                  <a:srgbClr val="0D254A"/>
                </a:solidFill>
              </a:rPr>
              <a:t>What is </a:t>
            </a:r>
            <a:r>
              <a:rPr lang="en-US" b="1" dirty="0">
                <a:solidFill>
                  <a:srgbClr val="0D254A"/>
                </a:solidFill>
              </a:rPr>
              <a:t>your</a:t>
            </a:r>
            <a:r>
              <a:rPr lang="en-US" dirty="0">
                <a:solidFill>
                  <a:srgbClr val="0D254A"/>
                </a:solidFill>
              </a:rPr>
              <a:t> special connection to your local environment? If you can, </a:t>
            </a:r>
            <a:r>
              <a:rPr lang="en-US" b="1" dirty="0">
                <a:solidFill>
                  <a:srgbClr val="0D254A"/>
                </a:solidFill>
              </a:rPr>
              <a:t>share a story </a:t>
            </a:r>
            <a:r>
              <a:rPr lang="en-US" dirty="0">
                <a:solidFill>
                  <a:srgbClr val="0D254A"/>
                </a:solidFill>
              </a:rPr>
              <a:t>of how you are connected to your local environment.</a:t>
            </a:r>
          </a:p>
          <a:p>
            <a:pPr>
              <a:lnSpc>
                <a:spcPct val="100000"/>
              </a:lnSpc>
              <a:spcAft>
                <a:spcPts val="600"/>
              </a:spcAft>
            </a:pPr>
            <a:endParaRPr lang="en-US" dirty="0">
              <a:solidFill>
                <a:srgbClr val="0D254A"/>
              </a:solidFill>
            </a:endParaRPr>
          </a:p>
          <a:p>
            <a:pPr>
              <a:lnSpc>
                <a:spcPct val="100000"/>
              </a:lnSpc>
              <a:spcAft>
                <a:spcPts val="600"/>
              </a:spcAft>
            </a:pPr>
            <a:r>
              <a:rPr lang="en-US" b="1" dirty="0">
                <a:solidFill>
                  <a:srgbClr val="0D254A"/>
                </a:solidFill>
              </a:rPr>
              <a:t>Acknowledge Country </a:t>
            </a:r>
            <a:r>
              <a:rPr lang="en-US" dirty="0">
                <a:solidFill>
                  <a:srgbClr val="0D254A"/>
                </a:solidFill>
              </a:rPr>
              <a:t>before you start your formal learning today. You can use the following template:</a:t>
            </a:r>
          </a:p>
          <a:p>
            <a:pPr>
              <a:lnSpc>
                <a:spcPct val="100000"/>
              </a:lnSpc>
              <a:spcAft>
                <a:spcPts val="600"/>
              </a:spcAft>
            </a:pPr>
            <a:r>
              <a:rPr lang="en-US" i="1" dirty="0">
                <a:solidFill>
                  <a:srgbClr val="0D254A"/>
                </a:solidFill>
              </a:rPr>
              <a:t>I begin today by acknowledging the Traditional Custodians of Country throughout Australia and their connections to land, sea and community. We pay our respect to their Elders past, present and emerging and extend that respect to all Aboriginal and Torres Strait Islander peoples today.</a:t>
            </a:r>
          </a:p>
          <a:p>
            <a:pPr>
              <a:lnSpc>
                <a:spcPct val="100000"/>
              </a:lnSpc>
              <a:spcAft>
                <a:spcPts val="600"/>
              </a:spcAft>
            </a:pPr>
            <a:endParaRPr lang="en-US" dirty="0"/>
          </a:p>
        </p:txBody>
      </p:sp>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a:xfrm>
            <a:off x="342132" y="133400"/>
            <a:ext cx="10081120" cy="792088"/>
          </a:xfrm>
        </p:spPr>
        <p:txBody>
          <a:bodyPr/>
          <a:lstStyle/>
          <a:p>
            <a:r>
              <a:rPr lang="en-US" dirty="0"/>
              <a:t>PArt 1: see</a:t>
            </a:r>
            <a:endParaRPr lang="en-AU" dirty="0"/>
          </a:p>
        </p:txBody>
      </p:sp>
      <p:sp>
        <p:nvSpPr>
          <p:cNvPr id="4" name="Rectangle 3"/>
          <p:cNvSpPr/>
          <p:nvPr/>
        </p:nvSpPr>
        <p:spPr>
          <a:xfrm>
            <a:off x="3970301" y="3244334"/>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234415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p:txBody>
          <a:bodyPr/>
          <a:lstStyle/>
          <a:p>
            <a:r>
              <a:rPr lang="en-US" dirty="0"/>
              <a:t>Cry of the earth - Climate change</a:t>
            </a:r>
            <a:endParaRPr lang="en-AU" dirty="0"/>
          </a:p>
        </p:txBody>
      </p:sp>
      <p:sp>
        <p:nvSpPr>
          <p:cNvPr id="13" name="Text Placeholder 12"/>
          <p:cNvSpPr>
            <a:spLocks noGrp="1"/>
          </p:cNvSpPr>
          <p:nvPr>
            <p:ph type="body" sz="quarter" idx="14"/>
          </p:nvPr>
        </p:nvSpPr>
        <p:spPr>
          <a:xfrm>
            <a:off x="4346885" y="1612488"/>
            <a:ext cx="7282375" cy="4336791"/>
          </a:xfrm>
        </p:spPr>
        <p:txBody>
          <a:bodyPr/>
          <a:lstStyle/>
          <a:p>
            <a:pPr>
              <a:lnSpc>
                <a:spcPct val="120000"/>
              </a:lnSpc>
            </a:pPr>
            <a:r>
              <a:rPr lang="en-AU" b="1" dirty="0"/>
              <a:t>	Present your answers in a format that suits your strengths.    </a:t>
            </a:r>
            <a:br>
              <a:rPr lang="en-AU" b="1" dirty="0"/>
            </a:br>
            <a:r>
              <a:rPr lang="en-AU" b="1" dirty="0"/>
              <a:t>            (infographic, video clip, fact sheet, flyer etc) </a:t>
            </a:r>
          </a:p>
          <a:p>
            <a:pPr marL="228600" indent="-228600">
              <a:lnSpc>
                <a:spcPct val="120000"/>
              </a:lnSpc>
              <a:spcBef>
                <a:spcPts val="100"/>
              </a:spcBef>
              <a:spcAft>
                <a:spcPts val="100"/>
              </a:spcAft>
              <a:buFont typeface="+mj-lt"/>
              <a:buAutoNum type="arabicPeriod"/>
            </a:pPr>
            <a:r>
              <a:rPr lang="en-US" dirty="0"/>
              <a:t>What is climate change? </a:t>
            </a:r>
          </a:p>
          <a:p>
            <a:pPr marL="228600" indent="-228600">
              <a:lnSpc>
                <a:spcPct val="120000"/>
              </a:lnSpc>
              <a:spcBef>
                <a:spcPts val="100"/>
              </a:spcBef>
              <a:spcAft>
                <a:spcPts val="100"/>
              </a:spcAft>
              <a:buFont typeface="+mj-lt"/>
              <a:buAutoNum type="arabicPeriod"/>
            </a:pPr>
            <a:r>
              <a:rPr lang="en-US" dirty="0"/>
              <a:t>What is causing climate change? </a:t>
            </a:r>
          </a:p>
          <a:p>
            <a:pPr marL="228600" indent="-228600">
              <a:lnSpc>
                <a:spcPct val="120000"/>
              </a:lnSpc>
              <a:spcBef>
                <a:spcPts val="100"/>
              </a:spcBef>
              <a:spcAft>
                <a:spcPts val="100"/>
              </a:spcAft>
              <a:buFont typeface="+mj-lt"/>
              <a:buAutoNum type="arabicPeriod"/>
            </a:pPr>
            <a:r>
              <a:rPr lang="en-US" dirty="0"/>
              <a:t>What are some of the predicted impacts if we don’t act now?</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Who is the most affected by, or vulnerable to, climate change? </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Are we listening to the people most directly affected? </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How do you contribute to climate change? </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Who are the decision-makers? </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What are Australia’s targets for greenhouse gas emissions?</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How do we compare to other developed countries?</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Where do the majority of greenhouse gas emissions come from? </a:t>
            </a:r>
            <a:endParaRPr lang="en-US" dirty="0">
              <a:cs typeface="Roboto Light" panose="02000000000000000000" pitchFamily="2" charset="0"/>
            </a:endParaRPr>
          </a:p>
          <a:p>
            <a:pPr>
              <a:lnSpc>
                <a:spcPct val="100000"/>
              </a:lnSpc>
            </a:pPr>
            <a:endParaRPr lang="en-AU" b="1" dirty="0"/>
          </a:p>
          <a:p>
            <a:pPr>
              <a:lnSpc>
                <a:spcPct val="100000"/>
              </a:lnSpc>
            </a:pPr>
            <a:endParaRPr lang="en-US" dirty="0"/>
          </a:p>
        </p:txBody>
      </p:sp>
      <p:sp>
        <p:nvSpPr>
          <p:cNvPr id="14" name="Text Placeholder 13"/>
          <p:cNvSpPr>
            <a:spLocks noGrp="1"/>
          </p:cNvSpPr>
          <p:nvPr>
            <p:ph type="body" sz="quarter" idx="15"/>
          </p:nvPr>
        </p:nvSpPr>
        <p:spPr>
          <a:xfrm>
            <a:off x="547798" y="1612488"/>
            <a:ext cx="3203587" cy="4336791"/>
          </a:xfrm>
        </p:spPr>
        <p:txBody>
          <a:bodyPr/>
          <a:lstStyle/>
          <a:p>
            <a:pPr>
              <a:spcAft>
                <a:spcPts val="1200"/>
              </a:spcAft>
            </a:pPr>
            <a:r>
              <a:rPr lang="en-AU" b="1" dirty="0"/>
              <a:t>	Watch</a:t>
            </a:r>
            <a:r>
              <a:rPr lang="en-AU" dirty="0"/>
              <a:t> the video 	but </a:t>
            </a:r>
            <a:r>
              <a:rPr lang="en-AU" u="sng" dirty="0"/>
              <a:t>stop at 6:20 </a:t>
            </a:r>
            <a:br>
              <a:rPr lang="en-AU" u="sng" dirty="0"/>
            </a:br>
            <a:r>
              <a:rPr lang="en-AU" dirty="0"/>
              <a:t>and complete your own research to answer the following questions.</a:t>
            </a:r>
          </a:p>
          <a:p>
            <a:pPr>
              <a:spcAft>
                <a:spcPts val="600"/>
              </a:spcAft>
            </a:pPr>
            <a:r>
              <a:rPr lang="en-AU" sz="1200" b="1" dirty="0"/>
              <a:t>	</a:t>
            </a:r>
            <a:endParaRPr lang="en-US" sz="1200" dirty="0"/>
          </a:p>
        </p:txBody>
      </p:sp>
      <p:sp>
        <p:nvSpPr>
          <p:cNvPr id="32" name="TextBox 31">
            <a:hlinkClick r:id="rId3"/>
            <a:extLst>
              <a:ext uri="{FF2B5EF4-FFF2-40B4-BE49-F238E27FC236}">
                <a16:creationId xmlns:a16="http://schemas.microsoft.com/office/drawing/2014/main" id="{33DC094E-BFD8-49A9-B810-DB04C6969A03}"/>
              </a:ext>
            </a:extLst>
          </p:cNvPr>
          <p:cNvSpPr txBox="1"/>
          <p:nvPr/>
        </p:nvSpPr>
        <p:spPr>
          <a:xfrm>
            <a:off x="598520" y="3374048"/>
            <a:ext cx="2926284" cy="334846"/>
          </a:xfrm>
          <a:prstGeom prst="rect">
            <a:avLst/>
          </a:prstGeom>
          <a:noFill/>
        </p:spPr>
        <p:txBody>
          <a:bodyPr wrap="square" rtlCol="0">
            <a:spAutoFit/>
          </a:bodyPr>
          <a:lstStyle/>
          <a:p>
            <a:pPr algn="ctr"/>
            <a:r>
              <a:rPr lang="en-AU" sz="1733" b="1" dirty="0">
                <a:latin typeface="Arial" panose="020B0604020202020204" pitchFamily="34" charset="0"/>
                <a:ea typeface="Roboto" pitchFamily="2" charset="0"/>
              </a:rPr>
              <a:t>WATCH</a:t>
            </a:r>
          </a:p>
        </p:txBody>
      </p:sp>
      <p:grpSp>
        <p:nvGrpSpPr>
          <p:cNvPr id="15" name="Group 14"/>
          <p:cNvGrpSpPr/>
          <p:nvPr/>
        </p:nvGrpSpPr>
        <p:grpSpPr>
          <a:xfrm rot="4471878">
            <a:off x="600389" y="1507386"/>
            <a:ext cx="628332" cy="737193"/>
            <a:chOff x="1823653" y="4076772"/>
            <a:chExt cx="402496" cy="472230"/>
          </a:xfrm>
        </p:grpSpPr>
        <p:sp>
          <p:nvSpPr>
            <p:cNvPr id="16" name="Freeform: Shape 36">
              <a:extLst>
                <a:ext uri="{FF2B5EF4-FFF2-40B4-BE49-F238E27FC236}">
                  <a16:creationId xmlns:a16="http://schemas.microsoft.com/office/drawing/2014/main" id="{A932021C-4F0C-401F-8828-3C5D1920A2E5}"/>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7" name="Freeform: Shape 37">
              <a:extLst>
                <a:ext uri="{FF2B5EF4-FFF2-40B4-BE49-F238E27FC236}">
                  <a16:creationId xmlns:a16="http://schemas.microsoft.com/office/drawing/2014/main" id="{8436B786-567E-4705-BD33-FBF2A9E02020}"/>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1" name="Freeform: Shape 38">
              <a:extLst>
                <a:ext uri="{FF2B5EF4-FFF2-40B4-BE49-F238E27FC236}">
                  <a16:creationId xmlns:a16="http://schemas.microsoft.com/office/drawing/2014/main" id="{70047E18-4A06-481D-B1E8-091F3B634B36}"/>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2" name="Freeform: Shape 39">
              <a:extLst>
                <a:ext uri="{FF2B5EF4-FFF2-40B4-BE49-F238E27FC236}">
                  <a16:creationId xmlns:a16="http://schemas.microsoft.com/office/drawing/2014/main" id="{BD800DEA-6382-44A6-8676-5A95773AB0F0}"/>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40">
              <a:extLst>
                <a:ext uri="{FF2B5EF4-FFF2-40B4-BE49-F238E27FC236}">
                  <a16:creationId xmlns:a16="http://schemas.microsoft.com/office/drawing/2014/main" id="{68171A4A-FD6C-446D-9C9B-0E78AF7693C0}"/>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41">
              <a:extLst>
                <a:ext uri="{FF2B5EF4-FFF2-40B4-BE49-F238E27FC236}">
                  <a16:creationId xmlns:a16="http://schemas.microsoft.com/office/drawing/2014/main" id="{BBDEE302-F87C-409E-9C2A-924A8D3A2DBF}"/>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42">
              <a:extLst>
                <a:ext uri="{FF2B5EF4-FFF2-40B4-BE49-F238E27FC236}">
                  <a16:creationId xmlns:a16="http://schemas.microsoft.com/office/drawing/2014/main" id="{FEF86009-681C-430F-8DC1-2DC8F85CF0E9}"/>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43">
              <a:extLst>
                <a:ext uri="{FF2B5EF4-FFF2-40B4-BE49-F238E27FC236}">
                  <a16:creationId xmlns:a16="http://schemas.microsoft.com/office/drawing/2014/main" id="{F31AF720-B573-4041-9DC7-C3ECA9A27941}"/>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44">
              <a:extLst>
                <a:ext uri="{FF2B5EF4-FFF2-40B4-BE49-F238E27FC236}">
                  <a16:creationId xmlns:a16="http://schemas.microsoft.com/office/drawing/2014/main" id="{B1AEEE10-3A0C-46D9-8B21-E67B8F25D316}"/>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45">
              <a:extLst>
                <a:ext uri="{FF2B5EF4-FFF2-40B4-BE49-F238E27FC236}">
                  <a16:creationId xmlns:a16="http://schemas.microsoft.com/office/drawing/2014/main" id="{14016BFA-303A-41B8-8825-838F8D1A4098}"/>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46">
              <a:extLst>
                <a:ext uri="{FF2B5EF4-FFF2-40B4-BE49-F238E27FC236}">
                  <a16:creationId xmlns:a16="http://schemas.microsoft.com/office/drawing/2014/main" id="{CF7A21AE-FCC5-41B1-B6DB-125743D466D0}"/>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pic>
        <p:nvPicPr>
          <p:cNvPr id="37" name="Picture 36" title="A screen shot of the Generation Earth film clip showing the words 'Climate Change'.">
            <a:hlinkClick r:id="rId3"/>
            <a:extLst>
              <a:ext uri="{FF2B5EF4-FFF2-40B4-BE49-F238E27FC236}">
                <a16:creationId xmlns:a16="http://schemas.microsoft.com/office/drawing/2014/main" id="{44FB1B50-EF78-4132-93F7-D8E667E820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5329" y="3824589"/>
            <a:ext cx="3472703" cy="1927277"/>
          </a:xfrm>
          <a:prstGeom prst="rect">
            <a:avLst/>
          </a:prstGeom>
        </p:spPr>
      </p:pic>
      <p:sp>
        <p:nvSpPr>
          <p:cNvPr id="38" name="Round Diagonal Corner Rectangle 5">
            <a:extLst>
              <a:ext uri="{FF2B5EF4-FFF2-40B4-BE49-F238E27FC236}">
                <a16:creationId xmlns:a16="http://schemas.microsoft.com/office/drawing/2014/main" id="{E53E6F7E-26D7-42EC-8A22-FA801D852334}"/>
              </a:ext>
            </a:extLst>
          </p:cNvPr>
          <p:cNvSpPr/>
          <p:nvPr/>
        </p:nvSpPr>
        <p:spPr>
          <a:xfrm>
            <a:off x="4000983" y="1458022"/>
            <a:ext cx="7777311" cy="4632752"/>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grpSp>
        <p:nvGrpSpPr>
          <p:cNvPr id="40"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4303280" y="1685449"/>
            <a:ext cx="556379" cy="533769"/>
            <a:chOff x="3411" y="2522"/>
            <a:chExt cx="689" cy="661"/>
          </a:xfrm>
        </p:grpSpPr>
        <p:sp>
          <p:nvSpPr>
            <p:cNvPr id="41"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42"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3"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4"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5"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6"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7"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587095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5"/>
          </p:nvPr>
        </p:nvSpPr>
        <p:spPr>
          <a:xfrm>
            <a:off x="547798" y="1612488"/>
            <a:ext cx="7278244" cy="4336791"/>
          </a:xfrm>
        </p:spPr>
        <p:txBody>
          <a:bodyPr/>
          <a:lstStyle/>
          <a:p>
            <a:pPr>
              <a:spcAft>
                <a:spcPts val="600"/>
              </a:spcAft>
            </a:pPr>
            <a:r>
              <a:rPr lang="en-AU" sz="2000" b="1" dirty="0">
                <a:ea typeface="Roboto Light" pitchFamily="2" charset="0"/>
                <a:cs typeface="Roboto Medium" panose="02000000000000000000" pitchFamily="2" charset="0"/>
              </a:rPr>
              <a:t>More resources to help ‘See’ the issue of Climate Change</a:t>
            </a:r>
          </a:p>
          <a:p>
            <a:pPr marL="171450" indent="-171450">
              <a:spcAft>
                <a:spcPts val="600"/>
              </a:spcAft>
              <a:buFont typeface="Arial" panose="020B0604020202020204" pitchFamily="34" charset="0"/>
              <a:buChar char="•"/>
            </a:pPr>
            <a:r>
              <a:rPr lang="en-US" dirty="0">
                <a:ea typeface="Roboto Light" pitchFamily="2" charset="0"/>
                <a:cs typeface="Roboto Medium" panose="02000000000000000000" pitchFamily="2" charset="0"/>
                <a:hlinkClick r:id="rId3"/>
              </a:rPr>
              <a:t>C</a:t>
            </a:r>
            <a:r>
              <a:rPr lang="en-AU" dirty="0">
                <a:ea typeface="Roboto Light" pitchFamily="2" charset="0"/>
                <a:cs typeface="Roboto Medium" panose="02000000000000000000" pitchFamily="2" charset="0"/>
                <a:hlinkClick r:id="rId3"/>
              </a:rPr>
              <a:t>ool Australia Climate Change Fact Sheets</a:t>
            </a:r>
            <a:endParaRPr lang="en-AU" dirty="0">
              <a:ea typeface="Roboto Light" pitchFamily="2" charset="0"/>
              <a:cs typeface="Roboto Medium" panose="02000000000000000000" pitchFamily="2" charset="0"/>
            </a:endParaRPr>
          </a:p>
          <a:p>
            <a:pPr marL="171450" indent="-171450">
              <a:spcAft>
                <a:spcPts val="600"/>
              </a:spcAft>
              <a:buFont typeface="Arial" panose="020B0604020202020204" pitchFamily="34" charset="0"/>
              <a:buChar char="•"/>
            </a:pPr>
            <a:r>
              <a:rPr lang="en-US" dirty="0">
                <a:ea typeface="Roboto Light" pitchFamily="2" charset="0"/>
                <a:cs typeface="Roboto Light" pitchFamily="2" charset="0"/>
                <a:hlinkClick r:id="rId4"/>
              </a:rPr>
              <a:t>Australian Greenhouse Calculator </a:t>
            </a:r>
            <a:endParaRPr lang="en-US" dirty="0">
              <a:ea typeface="Roboto Light" pitchFamily="2" charset="0"/>
              <a:cs typeface="Roboto Light" pitchFamily="2" charset="0"/>
              <a:hlinkClick r:id="rId5"/>
            </a:endParaRPr>
          </a:p>
          <a:p>
            <a:pPr marL="171450" indent="-171450">
              <a:spcAft>
                <a:spcPts val="600"/>
              </a:spcAft>
              <a:buFont typeface="Arial" panose="020B0604020202020204" pitchFamily="34" charset="0"/>
              <a:buChar char="•"/>
            </a:pPr>
            <a:r>
              <a:rPr lang="en-US" dirty="0">
                <a:ea typeface="Roboto Light" pitchFamily="2" charset="0"/>
                <a:cs typeface="Roboto Light" pitchFamily="2" charset="0"/>
                <a:hlinkClick r:id="rId6"/>
              </a:rPr>
              <a:t>ABC Education climate change resources</a:t>
            </a:r>
            <a:endParaRPr lang="en-US" dirty="0">
              <a:ea typeface="Roboto Light" pitchFamily="2" charset="0"/>
              <a:cs typeface="Roboto Light" pitchFamily="2" charset="0"/>
            </a:endParaRPr>
          </a:p>
          <a:p>
            <a:pPr marL="171450" indent="-171450">
              <a:spcAft>
                <a:spcPts val="600"/>
              </a:spcAft>
              <a:buFont typeface="Arial" panose="020B0604020202020204" pitchFamily="34" charset="0"/>
              <a:buChar char="•"/>
            </a:pPr>
            <a:r>
              <a:rPr lang="en-AU" dirty="0">
                <a:ea typeface="Roboto Light" pitchFamily="2" charset="0"/>
                <a:cs typeface="Roboto Light" pitchFamily="2" charset="0"/>
                <a:hlinkClick r:id="rId7"/>
              </a:rPr>
              <a:t>UN Sustainable Development Goal 13: Climate Action</a:t>
            </a:r>
            <a:endParaRPr lang="en-AU" dirty="0">
              <a:ea typeface="Roboto Light" pitchFamily="2" charset="0"/>
              <a:cs typeface="Roboto Light" pitchFamily="2" charset="0"/>
            </a:endParaRPr>
          </a:p>
          <a:p>
            <a:pPr marL="171450" indent="-171450">
              <a:spcAft>
                <a:spcPts val="600"/>
              </a:spcAft>
              <a:buFont typeface="Arial" panose="020B0604020202020204" pitchFamily="34" charset="0"/>
              <a:buChar char="•"/>
            </a:pPr>
            <a:r>
              <a:rPr lang="en-US" dirty="0">
                <a:ea typeface="Roboto Light" pitchFamily="2" charset="0"/>
                <a:cs typeface="Roboto Light" pitchFamily="2" charset="0"/>
                <a:hlinkClick r:id="rId5"/>
              </a:rPr>
              <a:t>NASA Global Climate Change</a:t>
            </a:r>
          </a:p>
          <a:p>
            <a:pPr>
              <a:spcAft>
                <a:spcPts val="1200"/>
              </a:spcAft>
            </a:pPr>
            <a:endParaRPr lang="en-AU" dirty="0"/>
          </a:p>
          <a:p>
            <a:pPr>
              <a:spcAft>
                <a:spcPts val="600"/>
              </a:spcAft>
            </a:pPr>
            <a:r>
              <a:rPr lang="en-AU" sz="1200" b="1" dirty="0"/>
              <a:t>	</a:t>
            </a:r>
            <a:endParaRPr lang="en-US" sz="1200" dirty="0"/>
          </a:p>
        </p:txBody>
      </p:sp>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p:txBody>
          <a:bodyPr/>
          <a:lstStyle/>
          <a:p>
            <a:r>
              <a:rPr lang="en-US" dirty="0"/>
              <a:t>Cry of the earth - Climate change</a:t>
            </a:r>
            <a:endParaRPr lang="en-AU" dirty="0"/>
          </a:p>
        </p:txBody>
      </p:sp>
      <p:grpSp>
        <p:nvGrpSpPr>
          <p:cNvPr id="33" name="Group 128"/>
          <p:cNvGrpSpPr>
            <a:grpSpLocks noChangeAspect="1"/>
          </p:cNvGrpSpPr>
          <p:nvPr/>
        </p:nvGrpSpPr>
        <p:grpSpPr bwMode="auto">
          <a:xfrm>
            <a:off x="8648373" y="1877257"/>
            <a:ext cx="2082949" cy="2447463"/>
            <a:chOff x="310" y="925"/>
            <a:chExt cx="240" cy="282"/>
          </a:xfrm>
        </p:grpSpPr>
        <p:sp>
          <p:nvSpPr>
            <p:cNvPr id="34" name="AutoShape 127"/>
            <p:cNvSpPr>
              <a:spLocks noChangeAspect="1" noChangeArrowheads="1" noTextEdit="1"/>
            </p:cNvSpPr>
            <p:nvPr/>
          </p:nvSpPr>
          <p:spPr bwMode="auto">
            <a:xfrm>
              <a:off x="310" y="925"/>
              <a:ext cx="240" cy="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129"/>
            <p:cNvSpPr>
              <a:spLocks noEditPoints="1"/>
            </p:cNvSpPr>
            <p:nvPr/>
          </p:nvSpPr>
          <p:spPr bwMode="auto">
            <a:xfrm>
              <a:off x="299" y="913"/>
              <a:ext cx="264" cy="304"/>
            </a:xfrm>
            <a:custGeom>
              <a:avLst/>
              <a:gdLst>
                <a:gd name="T0" fmla="*/ 129 w 242"/>
                <a:gd name="T1" fmla="*/ 141 h 278"/>
                <a:gd name="T2" fmla="*/ 129 w 242"/>
                <a:gd name="T3" fmla="*/ 141 h 278"/>
                <a:gd name="T4" fmla="*/ 37 w 242"/>
                <a:gd name="T5" fmla="*/ 129 h 278"/>
                <a:gd name="T6" fmla="*/ 49 w 242"/>
                <a:gd name="T7" fmla="*/ 37 h 278"/>
                <a:gd name="T8" fmla="*/ 141 w 242"/>
                <a:gd name="T9" fmla="*/ 49 h 278"/>
                <a:gd name="T10" fmla="*/ 129 w 242"/>
                <a:gd name="T11" fmla="*/ 141 h 278"/>
                <a:gd name="T12" fmla="*/ 219 w 242"/>
                <a:gd name="T13" fmla="*/ 278 h 278"/>
                <a:gd name="T14" fmla="*/ 219 w 242"/>
                <a:gd name="T15" fmla="*/ 278 h 278"/>
                <a:gd name="T16" fmla="*/ 242 w 242"/>
                <a:gd name="T17" fmla="*/ 261 h 278"/>
                <a:gd name="T18" fmla="*/ 178 w 242"/>
                <a:gd name="T19" fmla="*/ 180 h 278"/>
                <a:gd name="T20" fmla="*/ 172 w 242"/>
                <a:gd name="T21" fmla="*/ 185 h 278"/>
                <a:gd name="T22" fmla="*/ 143 w 242"/>
                <a:gd name="T23" fmla="*/ 147 h 278"/>
                <a:gd name="T24" fmla="*/ 152 w 242"/>
                <a:gd name="T25" fmla="*/ 40 h 278"/>
                <a:gd name="T26" fmla="*/ 40 w 242"/>
                <a:gd name="T27" fmla="*/ 26 h 278"/>
                <a:gd name="T28" fmla="*/ 26 w 242"/>
                <a:gd name="T29" fmla="*/ 138 h 278"/>
                <a:gd name="T30" fmla="*/ 133 w 242"/>
                <a:gd name="T31" fmla="*/ 156 h 278"/>
                <a:gd name="T32" fmla="*/ 162 w 242"/>
                <a:gd name="T33" fmla="*/ 193 h 278"/>
                <a:gd name="T34" fmla="*/ 156 w 242"/>
                <a:gd name="T35" fmla="*/ 198 h 278"/>
                <a:gd name="T36" fmla="*/ 219 w 242"/>
                <a:gd name="T3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78">
                  <a:moveTo>
                    <a:pt x="129" y="141"/>
                  </a:moveTo>
                  <a:lnTo>
                    <a:pt x="129" y="141"/>
                  </a:lnTo>
                  <a:cubicBezTo>
                    <a:pt x="101" y="163"/>
                    <a:pt x="60" y="158"/>
                    <a:pt x="37" y="129"/>
                  </a:cubicBezTo>
                  <a:cubicBezTo>
                    <a:pt x="15" y="101"/>
                    <a:pt x="20" y="60"/>
                    <a:pt x="49" y="37"/>
                  </a:cubicBezTo>
                  <a:cubicBezTo>
                    <a:pt x="77" y="15"/>
                    <a:pt x="118" y="20"/>
                    <a:pt x="141" y="49"/>
                  </a:cubicBezTo>
                  <a:cubicBezTo>
                    <a:pt x="163" y="77"/>
                    <a:pt x="158" y="118"/>
                    <a:pt x="129" y="141"/>
                  </a:cubicBezTo>
                  <a:close/>
                  <a:moveTo>
                    <a:pt x="219" y="278"/>
                  </a:moveTo>
                  <a:lnTo>
                    <a:pt x="219" y="278"/>
                  </a:lnTo>
                  <a:lnTo>
                    <a:pt x="242" y="261"/>
                  </a:lnTo>
                  <a:lnTo>
                    <a:pt x="178" y="180"/>
                  </a:lnTo>
                  <a:lnTo>
                    <a:pt x="172" y="185"/>
                  </a:lnTo>
                  <a:lnTo>
                    <a:pt x="143" y="147"/>
                  </a:lnTo>
                  <a:cubicBezTo>
                    <a:pt x="173" y="120"/>
                    <a:pt x="178" y="73"/>
                    <a:pt x="152" y="40"/>
                  </a:cubicBezTo>
                  <a:cubicBezTo>
                    <a:pt x="125" y="6"/>
                    <a:pt x="75" y="0"/>
                    <a:pt x="40" y="26"/>
                  </a:cubicBezTo>
                  <a:cubicBezTo>
                    <a:pt x="6" y="53"/>
                    <a:pt x="0" y="103"/>
                    <a:pt x="26" y="138"/>
                  </a:cubicBezTo>
                  <a:cubicBezTo>
                    <a:pt x="52" y="171"/>
                    <a:pt x="98" y="178"/>
                    <a:pt x="133" y="156"/>
                  </a:cubicBezTo>
                  <a:lnTo>
                    <a:pt x="162" y="193"/>
                  </a:lnTo>
                  <a:lnTo>
                    <a:pt x="156" y="198"/>
                  </a:lnTo>
                  <a:lnTo>
                    <a:pt x="219" y="27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416569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a:xfrm>
            <a:off x="547798" y="167359"/>
            <a:ext cx="10732778" cy="581303"/>
          </a:xfrm>
        </p:spPr>
        <p:txBody>
          <a:bodyPr/>
          <a:lstStyle/>
          <a:p>
            <a:r>
              <a:rPr lang="en-US" dirty="0"/>
              <a:t>We are the problem. </a:t>
            </a:r>
            <a:br>
              <a:rPr lang="en-US" dirty="0"/>
            </a:br>
            <a:r>
              <a:rPr lang="en-US" dirty="0"/>
              <a:t>but also the solution! </a:t>
            </a:r>
          </a:p>
        </p:txBody>
      </p:sp>
      <p:sp>
        <p:nvSpPr>
          <p:cNvPr id="3" name="Text Placeholder 2">
            <a:extLst>
              <a:ext uri="{FF2B5EF4-FFF2-40B4-BE49-F238E27FC236}">
                <a16:creationId xmlns:a16="http://schemas.microsoft.com/office/drawing/2014/main" id="{D7DC84B4-75D7-41B7-BFB4-F7F0765A2238}"/>
              </a:ext>
            </a:extLst>
          </p:cNvPr>
          <p:cNvSpPr>
            <a:spLocks noGrp="1"/>
          </p:cNvSpPr>
          <p:nvPr>
            <p:ph type="body" sz="quarter" idx="13"/>
          </p:nvPr>
        </p:nvSpPr>
        <p:spPr>
          <a:xfrm>
            <a:off x="6255447" y="1911395"/>
            <a:ext cx="5179182" cy="4336791"/>
          </a:xfrm>
        </p:spPr>
        <p:txBody>
          <a:bodyPr lIns="91440" tIns="45720" rIns="91440" bIns="45720" anchor="t"/>
          <a:lstStyle/>
          <a:p>
            <a:pPr>
              <a:lnSpc>
                <a:spcPct val="100000"/>
              </a:lnSpc>
            </a:pPr>
            <a:r>
              <a:rPr lang="en-AU" b="1" dirty="0"/>
              <a:t>	Discuss </a:t>
            </a:r>
            <a:r>
              <a:rPr lang="en-AU" dirty="0"/>
              <a:t>possible solutions to the issue.</a:t>
            </a:r>
          </a:p>
          <a:p>
            <a:pPr>
              <a:lnSpc>
                <a:spcPct val="100000"/>
              </a:lnSpc>
            </a:pPr>
            <a:r>
              <a:rPr lang="en-AU" b="1" i="1" dirty="0"/>
              <a:t> </a:t>
            </a:r>
          </a:p>
          <a:p>
            <a:pPr>
              <a:lnSpc>
                <a:spcPct val="100000"/>
              </a:lnSpc>
            </a:pPr>
            <a:endParaRPr lang="en-AU" b="1" i="1" dirty="0"/>
          </a:p>
          <a:p>
            <a:pPr>
              <a:lnSpc>
                <a:spcPct val="100000"/>
              </a:lnSpc>
            </a:pPr>
            <a:r>
              <a:rPr lang="en-US" b="1" dirty="0"/>
              <a:t>	Reflect</a:t>
            </a:r>
          </a:p>
          <a:p>
            <a:pPr marL="285750" indent="-285750">
              <a:lnSpc>
                <a:spcPct val="100000"/>
              </a:lnSpc>
              <a:buFont typeface="Arial" panose="020B0604020202020204" pitchFamily="34" charset="0"/>
              <a:buChar char="•"/>
            </a:pPr>
            <a:r>
              <a:rPr lang="en-US" dirty="0"/>
              <a:t>Who are driving the solutions? </a:t>
            </a:r>
          </a:p>
          <a:p>
            <a:pPr marL="285750" indent="-285750">
              <a:lnSpc>
                <a:spcPct val="100000"/>
              </a:lnSpc>
              <a:buFont typeface="Arial" panose="020B0604020202020204" pitchFamily="34" charset="0"/>
              <a:buChar char="•"/>
            </a:pPr>
            <a:r>
              <a:rPr lang="en-US" dirty="0"/>
              <a:t>What solution do you find most interesting? </a:t>
            </a:r>
          </a:p>
          <a:p>
            <a:pPr marL="285750" indent="-285750">
              <a:lnSpc>
                <a:spcPct val="100000"/>
              </a:lnSpc>
              <a:buFont typeface="Arial" panose="020B0604020202020204" pitchFamily="34" charset="0"/>
              <a:buChar char="•"/>
            </a:pPr>
            <a:r>
              <a:rPr lang="en-US" dirty="0"/>
              <a:t>Choose one solution and identify the positive and negative impacts this solution has on people and the planet.</a:t>
            </a:r>
            <a:endParaRPr lang="en-AU" dirty="0"/>
          </a:p>
          <a:p>
            <a:pPr>
              <a:lnSpc>
                <a:spcPct val="100000"/>
              </a:lnSpc>
            </a:pPr>
            <a:endParaRPr lang="en-AU" b="1" dirty="0"/>
          </a:p>
          <a:p>
            <a:pPr>
              <a:lnSpc>
                <a:spcPct val="100000"/>
              </a:lnSpc>
            </a:pPr>
            <a:endParaRPr lang="en-AU" dirty="0"/>
          </a:p>
          <a:p>
            <a:pPr>
              <a:lnSpc>
                <a:spcPct val="100000"/>
              </a:lnSpc>
            </a:pPr>
            <a:endParaRPr lang="en-AU" dirty="0"/>
          </a:p>
        </p:txBody>
      </p:sp>
      <p:sp>
        <p:nvSpPr>
          <p:cNvPr id="4" name="Text Placeholder 3"/>
          <p:cNvSpPr>
            <a:spLocks noGrp="1"/>
          </p:cNvSpPr>
          <p:nvPr>
            <p:ph type="body" sz="quarter" idx="14"/>
          </p:nvPr>
        </p:nvSpPr>
        <p:spPr>
          <a:xfrm>
            <a:off x="687773" y="1734078"/>
            <a:ext cx="3501527" cy="4336791"/>
          </a:xfrm>
        </p:spPr>
        <p:txBody>
          <a:bodyPr/>
          <a:lstStyle/>
          <a:p>
            <a:r>
              <a:rPr lang="en-US" sz="1600" b="1" dirty="0"/>
              <a:t>	WATCH</a:t>
            </a:r>
          </a:p>
          <a:p>
            <a:endParaRPr lang="en-US" sz="1600" b="1" dirty="0"/>
          </a:p>
          <a:p>
            <a:r>
              <a:rPr lang="en-AU" sz="1600" dirty="0"/>
              <a:t>Continue watching the clip </a:t>
            </a:r>
            <a:r>
              <a:rPr lang="en-AU" sz="1600" b="1" dirty="0"/>
              <a:t>starting from 6:20 min</a:t>
            </a:r>
          </a:p>
          <a:p>
            <a:endParaRPr lang="en-US" sz="1600" dirty="0"/>
          </a:p>
        </p:txBody>
      </p:sp>
      <p:grpSp>
        <p:nvGrpSpPr>
          <p:cNvPr id="35" name="Group 34">
            <a:extLst>
              <a:ext uri="{FF2B5EF4-FFF2-40B4-BE49-F238E27FC236}">
                <a16:creationId xmlns:a16="http://schemas.microsoft.com/office/drawing/2014/main" id="{AEA3763D-6B0B-4E34-8F99-C9E631FD2BD5}"/>
              </a:ext>
            </a:extLst>
          </p:cNvPr>
          <p:cNvGrpSpPr/>
          <p:nvPr/>
        </p:nvGrpSpPr>
        <p:grpSpPr>
          <a:xfrm>
            <a:off x="11172977" y="1574242"/>
            <a:ext cx="466817" cy="472906"/>
            <a:chOff x="3563888" y="3298126"/>
            <a:chExt cx="792088" cy="778946"/>
          </a:xfrm>
        </p:grpSpPr>
        <p:pic>
          <p:nvPicPr>
            <p:cNvPr id="36" name="Graphic 35" descr="Play">
              <a:hlinkClick r:id="rId2"/>
              <a:extLst>
                <a:ext uri="{FF2B5EF4-FFF2-40B4-BE49-F238E27FC236}">
                  <a16:creationId xmlns:a16="http://schemas.microsoft.com/office/drawing/2014/main" id="{039CF730-FDA5-42C4-968F-1A8E865150B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1528" y="3437111"/>
              <a:ext cx="492654" cy="492654"/>
            </a:xfrm>
            <a:prstGeom prst="rect">
              <a:avLst/>
            </a:prstGeom>
          </p:spPr>
        </p:pic>
        <p:sp>
          <p:nvSpPr>
            <p:cNvPr id="37" name="Oval 36">
              <a:hlinkClick r:id="rId5"/>
              <a:extLst>
                <a:ext uri="{FF2B5EF4-FFF2-40B4-BE49-F238E27FC236}">
                  <a16:creationId xmlns:a16="http://schemas.microsoft.com/office/drawing/2014/main" id="{60CA70B0-E884-4569-810A-1E38C0EAFB57}"/>
                </a:ext>
              </a:extLst>
            </p:cNvPr>
            <p:cNvSpPr/>
            <p:nvPr/>
          </p:nvSpPr>
          <p:spPr>
            <a:xfrm>
              <a:off x="3563888" y="3298126"/>
              <a:ext cx="792088" cy="77894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dirty="0">
                <a:latin typeface="Arial" panose="020B0604020202020204" pitchFamily="34" charset="0"/>
              </a:endParaRPr>
            </a:p>
          </p:txBody>
        </p:sp>
      </p:grpSp>
      <p:grpSp>
        <p:nvGrpSpPr>
          <p:cNvPr id="17" name="Group 16"/>
          <p:cNvGrpSpPr/>
          <p:nvPr/>
        </p:nvGrpSpPr>
        <p:grpSpPr>
          <a:xfrm>
            <a:off x="6356854" y="1697195"/>
            <a:ext cx="482153" cy="693737"/>
            <a:chOff x="1314553" y="4498086"/>
            <a:chExt cx="325914" cy="475994"/>
          </a:xfrm>
        </p:grpSpPr>
        <p:sp>
          <p:nvSpPr>
            <p:cNvPr id="18" name="Freeform: Shape 157">
              <a:extLst>
                <a:ext uri="{FF2B5EF4-FFF2-40B4-BE49-F238E27FC236}">
                  <a16:creationId xmlns:a16="http://schemas.microsoft.com/office/drawing/2014/main" id="{33416354-7A84-4A3D-85B6-F97D42C92916}"/>
                </a:ext>
              </a:extLst>
            </p:cNvPr>
            <p:cNvSpPr/>
            <p:nvPr/>
          </p:nvSpPr>
          <p:spPr>
            <a:xfrm>
              <a:off x="1372573" y="4498086"/>
              <a:ext cx="207881" cy="122062"/>
            </a:xfrm>
            <a:custGeom>
              <a:avLst/>
              <a:gdLst>
                <a:gd name="connsiteX0" fmla="*/ 219451 w 228514"/>
                <a:gd name="connsiteY0" fmla="*/ 105296 h 125811"/>
                <a:gd name="connsiteX1" fmla="*/ 227873 w 228514"/>
                <a:gd name="connsiteY1" fmla="*/ 81186 h 125811"/>
                <a:gd name="connsiteX2" fmla="*/ 174338 w 228514"/>
                <a:gd name="connsiteY2" fmla="*/ 36382 h 125811"/>
                <a:gd name="connsiteX3" fmla="*/ 144863 w 228514"/>
                <a:gd name="connsiteY3" fmla="*/ 43828 h 125811"/>
                <a:gd name="connsiteX4" fmla="*/ 75256 w 228514"/>
                <a:gd name="connsiteY4" fmla="*/ 1926 h 125811"/>
                <a:gd name="connsiteX5" fmla="*/ 1926 w 228514"/>
                <a:gd name="connsiteY5" fmla="*/ 62931 h 125811"/>
                <a:gd name="connsiteX6" fmla="*/ 13993 w 228514"/>
                <a:gd name="connsiteY6" fmla="*/ 96413 h 125811"/>
                <a:gd name="connsiteX7" fmla="*/ 8396 w 228514"/>
                <a:gd name="connsiteY7" fmla="*/ 117492 h 125811"/>
                <a:gd name="connsiteX8" fmla="*/ 10219 w 228514"/>
                <a:gd name="connsiteY8" fmla="*/ 122858 h 125811"/>
                <a:gd name="connsiteX9" fmla="*/ 13351 w 228514"/>
                <a:gd name="connsiteY9" fmla="*/ 123937 h 125811"/>
                <a:gd name="connsiteX10" fmla="*/ 15867 w 228514"/>
                <a:gd name="connsiteY10" fmla="*/ 123269 h 125811"/>
                <a:gd name="connsiteX11" fmla="*/ 33763 w 228514"/>
                <a:gd name="connsiteY11" fmla="*/ 113178 h 125811"/>
                <a:gd name="connsiteX12" fmla="*/ 75230 w 228514"/>
                <a:gd name="connsiteY12" fmla="*/ 123911 h 125811"/>
                <a:gd name="connsiteX13" fmla="*/ 128713 w 228514"/>
                <a:gd name="connsiteY13" fmla="*/ 104526 h 125811"/>
                <a:gd name="connsiteX14" fmla="*/ 174313 w 228514"/>
                <a:gd name="connsiteY14" fmla="*/ 125965 h 125811"/>
                <a:gd name="connsiteX15" fmla="*/ 203763 w 228514"/>
                <a:gd name="connsiteY15" fmla="*/ 118571 h 125811"/>
                <a:gd name="connsiteX16" fmla="*/ 215728 w 228514"/>
                <a:gd name="connsiteY16" fmla="*/ 125323 h 125811"/>
                <a:gd name="connsiteX17" fmla="*/ 218244 w 228514"/>
                <a:gd name="connsiteY17" fmla="*/ 125991 h 125811"/>
                <a:gd name="connsiteX18" fmla="*/ 221376 w 228514"/>
                <a:gd name="connsiteY18" fmla="*/ 124912 h 125811"/>
                <a:gd name="connsiteX19" fmla="*/ 223199 w 228514"/>
                <a:gd name="connsiteY19" fmla="*/ 119546 h 125811"/>
                <a:gd name="connsiteX20" fmla="*/ 219451 w 228514"/>
                <a:gd name="connsiteY20" fmla="*/ 105296 h 125811"/>
                <a:gd name="connsiteX21" fmla="*/ 75256 w 228514"/>
                <a:gd name="connsiteY21" fmla="*/ 113667 h 125811"/>
                <a:gd name="connsiteX22" fmla="*/ 36588 w 228514"/>
                <a:gd name="connsiteY22" fmla="*/ 102908 h 125811"/>
                <a:gd name="connsiteX23" fmla="*/ 33866 w 228514"/>
                <a:gd name="connsiteY23" fmla="*/ 102113 h 125811"/>
                <a:gd name="connsiteX24" fmla="*/ 31350 w 228514"/>
                <a:gd name="connsiteY24" fmla="*/ 102780 h 125811"/>
                <a:gd name="connsiteX25" fmla="*/ 21439 w 228514"/>
                <a:gd name="connsiteY25" fmla="*/ 108352 h 125811"/>
                <a:gd name="connsiteX26" fmla="*/ 24597 w 228514"/>
                <a:gd name="connsiteY26" fmla="*/ 96541 h 125811"/>
                <a:gd name="connsiteX27" fmla="*/ 23519 w 228514"/>
                <a:gd name="connsiteY27" fmla="*/ 91817 h 125811"/>
                <a:gd name="connsiteX28" fmla="*/ 12196 w 228514"/>
                <a:gd name="connsiteY28" fmla="*/ 62906 h 125811"/>
                <a:gd name="connsiteX29" fmla="*/ 75256 w 228514"/>
                <a:gd name="connsiteY29" fmla="*/ 12170 h 125811"/>
                <a:gd name="connsiteX30" fmla="*/ 136133 w 228514"/>
                <a:gd name="connsiteY30" fmla="*/ 49836 h 125811"/>
                <a:gd name="connsiteX31" fmla="*/ 120804 w 228514"/>
                <a:gd name="connsiteY31" fmla="*/ 81161 h 125811"/>
                <a:gd name="connsiteX32" fmla="*/ 123629 w 228514"/>
                <a:gd name="connsiteY32" fmla="*/ 95385 h 125811"/>
                <a:gd name="connsiteX33" fmla="*/ 75256 w 228514"/>
                <a:gd name="connsiteY33" fmla="*/ 113667 h 125811"/>
                <a:gd name="connsiteX34" fmla="*/ 209925 w 228514"/>
                <a:gd name="connsiteY34" fmla="*/ 100726 h 125811"/>
                <a:gd name="connsiteX35" fmla="*/ 208847 w 228514"/>
                <a:gd name="connsiteY35" fmla="*/ 105424 h 125811"/>
                <a:gd name="connsiteX36" fmla="*/ 210182 w 228514"/>
                <a:gd name="connsiteY36" fmla="*/ 110380 h 125811"/>
                <a:gd name="connsiteX37" fmla="*/ 206228 w 228514"/>
                <a:gd name="connsiteY37" fmla="*/ 108146 h 125811"/>
                <a:gd name="connsiteX38" fmla="*/ 200990 w 228514"/>
                <a:gd name="connsiteY38" fmla="*/ 108275 h 125811"/>
                <a:gd name="connsiteX39" fmla="*/ 174338 w 228514"/>
                <a:gd name="connsiteY39" fmla="*/ 115695 h 125811"/>
                <a:gd name="connsiteX40" fmla="*/ 131075 w 228514"/>
                <a:gd name="connsiteY40" fmla="*/ 81161 h 125811"/>
                <a:gd name="connsiteX41" fmla="*/ 174338 w 228514"/>
                <a:gd name="connsiteY41" fmla="*/ 46627 h 125811"/>
                <a:gd name="connsiteX42" fmla="*/ 217602 w 228514"/>
                <a:gd name="connsiteY42" fmla="*/ 81161 h 125811"/>
                <a:gd name="connsiteX43" fmla="*/ 209925 w 228514"/>
                <a:gd name="connsiteY43" fmla="*/ 100726 h 1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8514" h="125811">
                  <a:moveTo>
                    <a:pt x="219451" y="105296"/>
                  </a:moveTo>
                  <a:cubicBezTo>
                    <a:pt x="224971" y="98081"/>
                    <a:pt x="227873" y="89814"/>
                    <a:pt x="227873" y="81186"/>
                  </a:cubicBezTo>
                  <a:cubicBezTo>
                    <a:pt x="227873" y="56487"/>
                    <a:pt x="203865" y="36382"/>
                    <a:pt x="174338" y="36382"/>
                  </a:cubicBezTo>
                  <a:cubicBezTo>
                    <a:pt x="163452" y="36382"/>
                    <a:pt x="153336" y="39130"/>
                    <a:pt x="144863" y="43828"/>
                  </a:cubicBezTo>
                  <a:cubicBezTo>
                    <a:pt x="135208" y="19513"/>
                    <a:pt x="107658" y="1926"/>
                    <a:pt x="75256" y="1926"/>
                  </a:cubicBezTo>
                  <a:cubicBezTo>
                    <a:pt x="34816" y="1926"/>
                    <a:pt x="1926" y="29296"/>
                    <a:pt x="1926" y="62931"/>
                  </a:cubicBezTo>
                  <a:cubicBezTo>
                    <a:pt x="1926" y="74922"/>
                    <a:pt x="6085" y="86450"/>
                    <a:pt x="13993" y="96413"/>
                  </a:cubicBezTo>
                  <a:cubicBezTo>
                    <a:pt x="11785" y="104629"/>
                    <a:pt x="8396" y="117492"/>
                    <a:pt x="8396" y="117492"/>
                  </a:cubicBezTo>
                  <a:cubicBezTo>
                    <a:pt x="7857" y="119495"/>
                    <a:pt x="8601" y="121600"/>
                    <a:pt x="10219" y="122858"/>
                  </a:cubicBezTo>
                  <a:cubicBezTo>
                    <a:pt x="11143" y="123577"/>
                    <a:pt x="12247" y="123937"/>
                    <a:pt x="13351" y="123937"/>
                  </a:cubicBezTo>
                  <a:cubicBezTo>
                    <a:pt x="14224" y="123937"/>
                    <a:pt x="15072" y="123731"/>
                    <a:pt x="15867" y="123269"/>
                  </a:cubicBezTo>
                  <a:lnTo>
                    <a:pt x="33763" y="113178"/>
                  </a:lnTo>
                  <a:cubicBezTo>
                    <a:pt x="46036" y="120214"/>
                    <a:pt x="60312" y="123911"/>
                    <a:pt x="75230" y="123911"/>
                  </a:cubicBezTo>
                  <a:cubicBezTo>
                    <a:pt x="96336" y="123911"/>
                    <a:pt x="115335" y="116439"/>
                    <a:pt x="128713" y="104526"/>
                  </a:cubicBezTo>
                  <a:cubicBezTo>
                    <a:pt x="138136" y="117364"/>
                    <a:pt x="155030" y="125965"/>
                    <a:pt x="174313" y="125965"/>
                  </a:cubicBezTo>
                  <a:cubicBezTo>
                    <a:pt x="184866" y="125965"/>
                    <a:pt x="194982" y="123423"/>
                    <a:pt x="203763" y="118571"/>
                  </a:cubicBezTo>
                  <a:lnTo>
                    <a:pt x="215728" y="125323"/>
                  </a:lnTo>
                  <a:cubicBezTo>
                    <a:pt x="216524" y="125760"/>
                    <a:pt x="217371" y="125991"/>
                    <a:pt x="218244" y="125991"/>
                  </a:cubicBezTo>
                  <a:cubicBezTo>
                    <a:pt x="219348" y="125991"/>
                    <a:pt x="220452" y="125631"/>
                    <a:pt x="221376" y="124912"/>
                  </a:cubicBezTo>
                  <a:cubicBezTo>
                    <a:pt x="223020" y="123654"/>
                    <a:pt x="223739" y="121549"/>
                    <a:pt x="223199" y="119546"/>
                  </a:cubicBezTo>
                  <a:cubicBezTo>
                    <a:pt x="223251" y="119546"/>
                    <a:pt x="221017" y="111125"/>
                    <a:pt x="219451" y="105296"/>
                  </a:cubicBezTo>
                  <a:close/>
                  <a:moveTo>
                    <a:pt x="75256" y="113667"/>
                  </a:moveTo>
                  <a:cubicBezTo>
                    <a:pt x="61160" y="113667"/>
                    <a:pt x="47808" y="109943"/>
                    <a:pt x="36588" y="102908"/>
                  </a:cubicBezTo>
                  <a:cubicBezTo>
                    <a:pt x="35766" y="102395"/>
                    <a:pt x="34816" y="102113"/>
                    <a:pt x="33866" y="102113"/>
                  </a:cubicBezTo>
                  <a:cubicBezTo>
                    <a:pt x="32993" y="102113"/>
                    <a:pt x="32120" y="102343"/>
                    <a:pt x="31350" y="102780"/>
                  </a:cubicBezTo>
                  <a:lnTo>
                    <a:pt x="21439" y="108352"/>
                  </a:lnTo>
                  <a:cubicBezTo>
                    <a:pt x="22569" y="104140"/>
                    <a:pt x="23750" y="99673"/>
                    <a:pt x="24597" y="96541"/>
                  </a:cubicBezTo>
                  <a:cubicBezTo>
                    <a:pt x="25034" y="94898"/>
                    <a:pt x="24649" y="93126"/>
                    <a:pt x="23519" y="91817"/>
                  </a:cubicBezTo>
                  <a:cubicBezTo>
                    <a:pt x="16099" y="83266"/>
                    <a:pt x="12196" y="73253"/>
                    <a:pt x="12196" y="62906"/>
                  </a:cubicBezTo>
                  <a:cubicBezTo>
                    <a:pt x="12196" y="34919"/>
                    <a:pt x="40491" y="12170"/>
                    <a:pt x="75256" y="12170"/>
                  </a:cubicBezTo>
                  <a:cubicBezTo>
                    <a:pt x="104397" y="12170"/>
                    <a:pt x="128944" y="28166"/>
                    <a:pt x="136133" y="49836"/>
                  </a:cubicBezTo>
                  <a:cubicBezTo>
                    <a:pt x="126659" y="57924"/>
                    <a:pt x="120804" y="68965"/>
                    <a:pt x="120804" y="81161"/>
                  </a:cubicBezTo>
                  <a:cubicBezTo>
                    <a:pt x="120804" y="86142"/>
                    <a:pt x="121831" y="90918"/>
                    <a:pt x="123629" y="95385"/>
                  </a:cubicBezTo>
                  <a:cubicBezTo>
                    <a:pt x="112023" y="106554"/>
                    <a:pt x="94667" y="113667"/>
                    <a:pt x="75256" y="113667"/>
                  </a:cubicBezTo>
                  <a:close/>
                  <a:moveTo>
                    <a:pt x="209925" y="100726"/>
                  </a:moveTo>
                  <a:cubicBezTo>
                    <a:pt x="208795" y="102010"/>
                    <a:pt x="208410" y="103781"/>
                    <a:pt x="208847" y="105424"/>
                  </a:cubicBezTo>
                  <a:cubicBezTo>
                    <a:pt x="209232" y="106811"/>
                    <a:pt x="209694" y="108557"/>
                    <a:pt x="210182" y="110380"/>
                  </a:cubicBezTo>
                  <a:lnTo>
                    <a:pt x="206228" y="108146"/>
                  </a:lnTo>
                  <a:cubicBezTo>
                    <a:pt x="204584" y="107222"/>
                    <a:pt x="202582" y="107273"/>
                    <a:pt x="200990" y="108275"/>
                  </a:cubicBezTo>
                  <a:cubicBezTo>
                    <a:pt x="193262" y="113127"/>
                    <a:pt x="184044" y="115695"/>
                    <a:pt x="174338" y="115695"/>
                  </a:cubicBezTo>
                  <a:cubicBezTo>
                    <a:pt x="150486" y="115695"/>
                    <a:pt x="131075" y="100213"/>
                    <a:pt x="131075" y="81161"/>
                  </a:cubicBezTo>
                  <a:cubicBezTo>
                    <a:pt x="131075" y="62110"/>
                    <a:pt x="150486" y="46627"/>
                    <a:pt x="174338" y="46627"/>
                  </a:cubicBezTo>
                  <a:cubicBezTo>
                    <a:pt x="198191" y="46627"/>
                    <a:pt x="217602" y="62110"/>
                    <a:pt x="217602" y="81161"/>
                  </a:cubicBezTo>
                  <a:cubicBezTo>
                    <a:pt x="217602" y="88170"/>
                    <a:pt x="214958" y="94923"/>
                    <a:pt x="209925" y="100726"/>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158">
              <a:extLst>
                <a:ext uri="{FF2B5EF4-FFF2-40B4-BE49-F238E27FC236}">
                  <a16:creationId xmlns:a16="http://schemas.microsoft.com/office/drawing/2014/main" id="{83304FB2-1D28-4E9B-ACC2-536D778D6FBD}"/>
                </a:ext>
              </a:extLst>
            </p:cNvPr>
            <p:cNvSpPr/>
            <p:nvPr/>
          </p:nvSpPr>
          <p:spPr>
            <a:xfrm>
              <a:off x="1314553" y="4623501"/>
              <a:ext cx="133137" cy="346258"/>
            </a:xfrm>
            <a:custGeom>
              <a:avLst/>
              <a:gdLst>
                <a:gd name="connsiteX0" fmla="*/ 131640 w 146351"/>
                <a:gd name="connsiteY0" fmla="*/ 217833 h 356893"/>
                <a:gd name="connsiteX1" fmla="*/ 119547 w 146351"/>
                <a:gd name="connsiteY1" fmla="*/ 217833 h 356893"/>
                <a:gd name="connsiteX2" fmla="*/ 109225 w 146351"/>
                <a:gd name="connsiteY2" fmla="*/ 217833 h 356893"/>
                <a:gd name="connsiteX3" fmla="*/ 108942 w 146351"/>
                <a:gd name="connsiteY3" fmla="*/ 171694 h 356893"/>
                <a:gd name="connsiteX4" fmla="*/ 102986 w 146351"/>
                <a:gd name="connsiteY4" fmla="*/ 152129 h 356893"/>
                <a:gd name="connsiteX5" fmla="*/ 85706 w 146351"/>
                <a:gd name="connsiteY5" fmla="*/ 120239 h 356893"/>
                <a:gd name="connsiteX6" fmla="*/ 66860 w 146351"/>
                <a:gd name="connsiteY6" fmla="*/ 100880 h 356893"/>
                <a:gd name="connsiteX7" fmla="*/ 102986 w 146351"/>
                <a:gd name="connsiteY7" fmla="*/ 52455 h 356893"/>
                <a:gd name="connsiteX8" fmla="*/ 52456 w 146351"/>
                <a:gd name="connsiteY8" fmla="*/ 1926 h 356893"/>
                <a:gd name="connsiteX9" fmla="*/ 1926 w 146351"/>
                <a:gd name="connsiteY9" fmla="*/ 52455 h 356893"/>
                <a:gd name="connsiteX10" fmla="*/ 37410 w 146351"/>
                <a:gd name="connsiteY10" fmla="*/ 100700 h 356893"/>
                <a:gd name="connsiteX11" fmla="*/ 34020 w 146351"/>
                <a:gd name="connsiteY11" fmla="*/ 100700 h 356893"/>
                <a:gd name="connsiteX12" fmla="*/ 4724 w 146351"/>
                <a:gd name="connsiteY12" fmla="*/ 129945 h 356893"/>
                <a:gd name="connsiteX13" fmla="*/ 4673 w 146351"/>
                <a:gd name="connsiteY13" fmla="*/ 232648 h 356893"/>
                <a:gd name="connsiteX14" fmla="*/ 4673 w 146351"/>
                <a:gd name="connsiteY14" fmla="*/ 232751 h 356893"/>
                <a:gd name="connsiteX15" fmla="*/ 4673 w 146351"/>
                <a:gd name="connsiteY15" fmla="*/ 252932 h 356893"/>
                <a:gd name="connsiteX16" fmla="*/ 19642 w 146351"/>
                <a:gd name="connsiteY16" fmla="*/ 267901 h 356893"/>
                <a:gd name="connsiteX17" fmla="*/ 87940 w 146351"/>
                <a:gd name="connsiteY17" fmla="*/ 267901 h 356893"/>
                <a:gd name="connsiteX18" fmla="*/ 87940 w 146351"/>
                <a:gd name="connsiteY18" fmla="*/ 343541 h 356893"/>
                <a:gd name="connsiteX19" fmla="*/ 101599 w 146351"/>
                <a:gd name="connsiteY19" fmla="*/ 357201 h 356893"/>
                <a:gd name="connsiteX20" fmla="*/ 131691 w 146351"/>
                <a:gd name="connsiteY20" fmla="*/ 357201 h 356893"/>
                <a:gd name="connsiteX21" fmla="*/ 145351 w 146351"/>
                <a:gd name="connsiteY21" fmla="*/ 343541 h 356893"/>
                <a:gd name="connsiteX22" fmla="*/ 145351 w 146351"/>
                <a:gd name="connsiteY22" fmla="*/ 231467 h 356893"/>
                <a:gd name="connsiteX23" fmla="*/ 131640 w 146351"/>
                <a:gd name="connsiteY23" fmla="*/ 217833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31640" y="217833"/>
                  </a:moveTo>
                  <a:lnTo>
                    <a:pt x="119547" y="217833"/>
                  </a:lnTo>
                  <a:lnTo>
                    <a:pt x="109225" y="217833"/>
                  </a:lnTo>
                  <a:lnTo>
                    <a:pt x="108942" y="171694"/>
                  </a:lnTo>
                  <a:cubicBezTo>
                    <a:pt x="108121" y="165506"/>
                    <a:pt x="106503" y="158445"/>
                    <a:pt x="102986" y="152129"/>
                  </a:cubicBezTo>
                  <a:cubicBezTo>
                    <a:pt x="94821" y="137519"/>
                    <a:pt x="90122" y="128199"/>
                    <a:pt x="85706" y="120239"/>
                  </a:cubicBezTo>
                  <a:cubicBezTo>
                    <a:pt x="80160" y="110200"/>
                    <a:pt x="77053" y="102087"/>
                    <a:pt x="66860" y="100880"/>
                  </a:cubicBezTo>
                  <a:cubicBezTo>
                    <a:pt x="87734" y="94666"/>
                    <a:pt x="102986" y="75358"/>
                    <a:pt x="102986" y="52455"/>
                  </a:cubicBezTo>
                  <a:cubicBezTo>
                    <a:pt x="102986" y="24546"/>
                    <a:pt x="80365" y="1926"/>
                    <a:pt x="52456" y="1926"/>
                  </a:cubicBezTo>
                  <a:cubicBezTo>
                    <a:pt x="24546" y="1926"/>
                    <a:pt x="1926" y="24546"/>
                    <a:pt x="1926" y="52455"/>
                  </a:cubicBezTo>
                  <a:cubicBezTo>
                    <a:pt x="1926" y="75127"/>
                    <a:pt x="16843" y="94307"/>
                    <a:pt x="37410" y="100700"/>
                  </a:cubicBezTo>
                  <a:lnTo>
                    <a:pt x="34020" y="100700"/>
                  </a:lnTo>
                  <a:cubicBezTo>
                    <a:pt x="17845" y="100700"/>
                    <a:pt x="4724" y="113769"/>
                    <a:pt x="4724" y="129945"/>
                  </a:cubicBezTo>
                  <a:cubicBezTo>
                    <a:pt x="4699" y="161398"/>
                    <a:pt x="4699" y="201349"/>
                    <a:pt x="4673" y="232648"/>
                  </a:cubicBezTo>
                  <a:cubicBezTo>
                    <a:pt x="4673" y="232674"/>
                    <a:pt x="4673" y="232699"/>
                    <a:pt x="4673" y="232751"/>
                  </a:cubicBezTo>
                  <a:lnTo>
                    <a:pt x="4673" y="252932"/>
                  </a:lnTo>
                  <a:cubicBezTo>
                    <a:pt x="4673" y="261200"/>
                    <a:pt x="11375" y="267901"/>
                    <a:pt x="19642" y="267901"/>
                  </a:cubicBezTo>
                  <a:lnTo>
                    <a:pt x="87940" y="267901"/>
                  </a:lnTo>
                  <a:lnTo>
                    <a:pt x="87940" y="343541"/>
                  </a:lnTo>
                  <a:cubicBezTo>
                    <a:pt x="87940" y="351091"/>
                    <a:pt x="94050" y="357201"/>
                    <a:pt x="101599" y="357201"/>
                  </a:cubicBezTo>
                  <a:lnTo>
                    <a:pt x="131691" y="357201"/>
                  </a:lnTo>
                  <a:cubicBezTo>
                    <a:pt x="139240" y="357201"/>
                    <a:pt x="145351" y="351091"/>
                    <a:pt x="145351" y="343541"/>
                  </a:cubicBezTo>
                  <a:lnTo>
                    <a:pt x="145351" y="231467"/>
                  </a:lnTo>
                  <a:cubicBezTo>
                    <a:pt x="145299" y="223944"/>
                    <a:pt x="139188" y="217833"/>
                    <a:pt x="131640" y="217833"/>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159">
              <a:extLst>
                <a:ext uri="{FF2B5EF4-FFF2-40B4-BE49-F238E27FC236}">
                  <a16:creationId xmlns:a16="http://schemas.microsoft.com/office/drawing/2014/main" id="{16672DD9-4FEE-4DBF-BBF6-984E8553D80F}"/>
                </a:ext>
              </a:extLst>
            </p:cNvPr>
            <p:cNvSpPr/>
            <p:nvPr/>
          </p:nvSpPr>
          <p:spPr>
            <a:xfrm>
              <a:off x="1507330" y="4627822"/>
              <a:ext cx="133137" cy="346258"/>
            </a:xfrm>
            <a:custGeom>
              <a:avLst/>
              <a:gdLst>
                <a:gd name="connsiteX0" fmla="*/ 142501 w 146351"/>
                <a:gd name="connsiteY0" fmla="*/ 129945 h 356893"/>
                <a:gd name="connsiteX1" fmla="*/ 113205 w 146351"/>
                <a:gd name="connsiteY1" fmla="*/ 100700 h 356893"/>
                <a:gd name="connsiteX2" fmla="*/ 109815 w 146351"/>
                <a:gd name="connsiteY2" fmla="*/ 100700 h 356893"/>
                <a:gd name="connsiteX3" fmla="*/ 145299 w 146351"/>
                <a:gd name="connsiteY3" fmla="*/ 52455 h 356893"/>
                <a:gd name="connsiteX4" fmla="*/ 94769 w 146351"/>
                <a:gd name="connsiteY4" fmla="*/ 1926 h 356893"/>
                <a:gd name="connsiteX5" fmla="*/ 44240 w 146351"/>
                <a:gd name="connsiteY5" fmla="*/ 52455 h 356893"/>
                <a:gd name="connsiteX6" fmla="*/ 80365 w 146351"/>
                <a:gd name="connsiteY6" fmla="*/ 100880 h 356893"/>
                <a:gd name="connsiteX7" fmla="*/ 61519 w 146351"/>
                <a:gd name="connsiteY7" fmla="*/ 120239 h 356893"/>
                <a:gd name="connsiteX8" fmla="*/ 44240 w 146351"/>
                <a:gd name="connsiteY8" fmla="*/ 152129 h 356893"/>
                <a:gd name="connsiteX9" fmla="*/ 38283 w 146351"/>
                <a:gd name="connsiteY9" fmla="*/ 171694 h 356893"/>
                <a:gd name="connsiteX10" fmla="*/ 38000 w 146351"/>
                <a:gd name="connsiteY10" fmla="*/ 217833 h 356893"/>
                <a:gd name="connsiteX11" fmla="*/ 27679 w 146351"/>
                <a:gd name="connsiteY11" fmla="*/ 217833 h 356893"/>
                <a:gd name="connsiteX12" fmla="*/ 15585 w 146351"/>
                <a:gd name="connsiteY12" fmla="*/ 217833 h 356893"/>
                <a:gd name="connsiteX13" fmla="*/ 1926 w 146351"/>
                <a:gd name="connsiteY13" fmla="*/ 231493 h 356893"/>
                <a:gd name="connsiteX14" fmla="*/ 1926 w 146351"/>
                <a:gd name="connsiteY14" fmla="*/ 343567 h 356893"/>
                <a:gd name="connsiteX15" fmla="*/ 15585 w 146351"/>
                <a:gd name="connsiteY15" fmla="*/ 357227 h 356893"/>
                <a:gd name="connsiteX16" fmla="*/ 45677 w 146351"/>
                <a:gd name="connsiteY16" fmla="*/ 357227 h 356893"/>
                <a:gd name="connsiteX17" fmla="*/ 59337 w 146351"/>
                <a:gd name="connsiteY17" fmla="*/ 343567 h 356893"/>
                <a:gd name="connsiteX18" fmla="*/ 59337 w 146351"/>
                <a:gd name="connsiteY18" fmla="*/ 267926 h 356893"/>
                <a:gd name="connsiteX19" fmla="*/ 127635 w 146351"/>
                <a:gd name="connsiteY19" fmla="*/ 267926 h 356893"/>
                <a:gd name="connsiteX20" fmla="*/ 142603 w 146351"/>
                <a:gd name="connsiteY20" fmla="*/ 252958 h 356893"/>
                <a:gd name="connsiteX21" fmla="*/ 142603 w 146351"/>
                <a:gd name="connsiteY21" fmla="*/ 232776 h 356893"/>
                <a:gd name="connsiteX22" fmla="*/ 142603 w 146351"/>
                <a:gd name="connsiteY22" fmla="*/ 232674 h 356893"/>
                <a:gd name="connsiteX23" fmla="*/ 142501 w 146351"/>
                <a:gd name="connsiteY23" fmla="*/ 129945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42501" y="129945"/>
                  </a:moveTo>
                  <a:cubicBezTo>
                    <a:pt x="142501" y="113769"/>
                    <a:pt x="129380" y="100700"/>
                    <a:pt x="113205" y="100700"/>
                  </a:cubicBezTo>
                  <a:lnTo>
                    <a:pt x="109815" y="100700"/>
                  </a:lnTo>
                  <a:cubicBezTo>
                    <a:pt x="130382" y="94281"/>
                    <a:pt x="145299" y="75102"/>
                    <a:pt x="145299" y="52455"/>
                  </a:cubicBezTo>
                  <a:cubicBezTo>
                    <a:pt x="145299" y="24546"/>
                    <a:pt x="122679" y="1926"/>
                    <a:pt x="94769" y="1926"/>
                  </a:cubicBezTo>
                  <a:cubicBezTo>
                    <a:pt x="66860" y="1926"/>
                    <a:pt x="44240" y="24546"/>
                    <a:pt x="44240" y="52455"/>
                  </a:cubicBezTo>
                  <a:cubicBezTo>
                    <a:pt x="44240" y="75358"/>
                    <a:pt x="59491" y="94666"/>
                    <a:pt x="80365" y="100880"/>
                  </a:cubicBezTo>
                  <a:cubicBezTo>
                    <a:pt x="70172" y="102087"/>
                    <a:pt x="67065" y="110200"/>
                    <a:pt x="61519" y="120239"/>
                  </a:cubicBezTo>
                  <a:cubicBezTo>
                    <a:pt x="57129" y="128199"/>
                    <a:pt x="52404" y="137519"/>
                    <a:pt x="44240" y="152129"/>
                  </a:cubicBezTo>
                  <a:cubicBezTo>
                    <a:pt x="40722" y="158445"/>
                    <a:pt x="39104" y="165506"/>
                    <a:pt x="38283" y="171694"/>
                  </a:cubicBezTo>
                  <a:lnTo>
                    <a:pt x="38000" y="217833"/>
                  </a:lnTo>
                  <a:lnTo>
                    <a:pt x="27679" y="217833"/>
                  </a:lnTo>
                  <a:lnTo>
                    <a:pt x="15585" y="217833"/>
                  </a:lnTo>
                  <a:cubicBezTo>
                    <a:pt x="8037" y="217833"/>
                    <a:pt x="1926" y="223944"/>
                    <a:pt x="1926" y="231493"/>
                  </a:cubicBezTo>
                  <a:lnTo>
                    <a:pt x="1926" y="343567"/>
                  </a:lnTo>
                  <a:cubicBezTo>
                    <a:pt x="1926" y="351116"/>
                    <a:pt x="8037" y="357227"/>
                    <a:pt x="15585" y="357227"/>
                  </a:cubicBezTo>
                  <a:lnTo>
                    <a:pt x="45677" y="357227"/>
                  </a:lnTo>
                  <a:cubicBezTo>
                    <a:pt x="53226" y="357227"/>
                    <a:pt x="59337" y="351116"/>
                    <a:pt x="59337" y="343567"/>
                  </a:cubicBezTo>
                  <a:lnTo>
                    <a:pt x="59337" y="267926"/>
                  </a:lnTo>
                  <a:lnTo>
                    <a:pt x="127635" y="267926"/>
                  </a:lnTo>
                  <a:cubicBezTo>
                    <a:pt x="135902" y="267926"/>
                    <a:pt x="142603" y="261225"/>
                    <a:pt x="142603" y="252958"/>
                  </a:cubicBezTo>
                  <a:lnTo>
                    <a:pt x="142603" y="232776"/>
                  </a:lnTo>
                  <a:cubicBezTo>
                    <a:pt x="142603" y="232751"/>
                    <a:pt x="142603" y="232725"/>
                    <a:pt x="142603" y="232674"/>
                  </a:cubicBezTo>
                  <a:cubicBezTo>
                    <a:pt x="142526" y="201349"/>
                    <a:pt x="142526" y="161423"/>
                    <a:pt x="142501" y="129945"/>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25" name="Freeform: Shape 3">
            <a:extLst>
              <a:ext uri="{FF2B5EF4-FFF2-40B4-BE49-F238E27FC236}">
                <a16:creationId xmlns:a16="http://schemas.microsoft.com/office/drawing/2014/main" id="{4B38AD2B-3395-034A-8454-8EFFC6CEF5EE}"/>
              </a:ext>
            </a:extLst>
          </p:cNvPr>
          <p:cNvSpPr/>
          <p:nvPr/>
        </p:nvSpPr>
        <p:spPr>
          <a:xfrm>
            <a:off x="570644" y="1808405"/>
            <a:ext cx="500220" cy="50022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FFFFFF"/>
          </a:solidFill>
          <a:ln w="9525" cap="flat">
            <a:noFill/>
            <a:prstDash val="solid"/>
            <a:miter/>
          </a:ln>
        </p:spPr>
        <p:txBody>
          <a:bodyPr rtlCol="0" anchor="ctr"/>
          <a:lstStyle/>
          <a:p>
            <a:endParaRPr lang="en-AU" dirty="0"/>
          </a:p>
        </p:txBody>
      </p:sp>
      <p:grpSp>
        <p:nvGrpSpPr>
          <p:cNvPr id="27" name="Group 26"/>
          <p:cNvGrpSpPr/>
          <p:nvPr/>
        </p:nvGrpSpPr>
        <p:grpSpPr>
          <a:xfrm rot="4471878">
            <a:off x="741348" y="1519798"/>
            <a:ext cx="628332" cy="737193"/>
            <a:chOff x="1823653" y="4076772"/>
            <a:chExt cx="402496" cy="472230"/>
          </a:xfrm>
        </p:grpSpPr>
        <p:sp>
          <p:nvSpPr>
            <p:cNvPr id="28" name="Freeform: Shape 36">
              <a:extLst>
                <a:ext uri="{FF2B5EF4-FFF2-40B4-BE49-F238E27FC236}">
                  <a16:creationId xmlns:a16="http://schemas.microsoft.com/office/drawing/2014/main" id="{A932021C-4F0C-401F-8828-3C5D1920A2E5}"/>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9" name="Freeform: Shape 37">
              <a:extLst>
                <a:ext uri="{FF2B5EF4-FFF2-40B4-BE49-F238E27FC236}">
                  <a16:creationId xmlns:a16="http://schemas.microsoft.com/office/drawing/2014/main" id="{8436B786-567E-4705-BD33-FBF2A9E02020}"/>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Freeform: Shape 38">
              <a:extLst>
                <a:ext uri="{FF2B5EF4-FFF2-40B4-BE49-F238E27FC236}">
                  <a16:creationId xmlns:a16="http://schemas.microsoft.com/office/drawing/2014/main" id="{70047E18-4A06-481D-B1E8-091F3B634B36}"/>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31" name="Freeform: Shape 39">
              <a:extLst>
                <a:ext uri="{FF2B5EF4-FFF2-40B4-BE49-F238E27FC236}">
                  <a16:creationId xmlns:a16="http://schemas.microsoft.com/office/drawing/2014/main" id="{BD800DEA-6382-44A6-8676-5A95773AB0F0}"/>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40">
              <a:extLst>
                <a:ext uri="{FF2B5EF4-FFF2-40B4-BE49-F238E27FC236}">
                  <a16:creationId xmlns:a16="http://schemas.microsoft.com/office/drawing/2014/main" id="{68171A4A-FD6C-446D-9C9B-0E78AF7693C0}"/>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41">
              <a:extLst>
                <a:ext uri="{FF2B5EF4-FFF2-40B4-BE49-F238E27FC236}">
                  <a16:creationId xmlns:a16="http://schemas.microsoft.com/office/drawing/2014/main" id="{BBDEE302-F87C-409E-9C2A-924A8D3A2DBF}"/>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1" name="Freeform: Shape 42">
              <a:extLst>
                <a:ext uri="{FF2B5EF4-FFF2-40B4-BE49-F238E27FC236}">
                  <a16:creationId xmlns:a16="http://schemas.microsoft.com/office/drawing/2014/main" id="{FEF86009-681C-430F-8DC1-2DC8F85CF0E9}"/>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2" name="Freeform: Shape 43">
              <a:extLst>
                <a:ext uri="{FF2B5EF4-FFF2-40B4-BE49-F238E27FC236}">
                  <a16:creationId xmlns:a16="http://schemas.microsoft.com/office/drawing/2014/main" id="{F31AF720-B573-4041-9DC7-C3ECA9A27941}"/>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3" name="Freeform: Shape 44">
              <a:extLst>
                <a:ext uri="{FF2B5EF4-FFF2-40B4-BE49-F238E27FC236}">
                  <a16:creationId xmlns:a16="http://schemas.microsoft.com/office/drawing/2014/main" id="{B1AEEE10-3A0C-46D9-8B21-E67B8F25D316}"/>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4" name="Freeform: Shape 45">
              <a:extLst>
                <a:ext uri="{FF2B5EF4-FFF2-40B4-BE49-F238E27FC236}">
                  <a16:creationId xmlns:a16="http://schemas.microsoft.com/office/drawing/2014/main" id="{14016BFA-303A-41B8-8825-838F8D1A4098}"/>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5" name="Freeform: Shape 46">
              <a:extLst>
                <a:ext uri="{FF2B5EF4-FFF2-40B4-BE49-F238E27FC236}">
                  <a16:creationId xmlns:a16="http://schemas.microsoft.com/office/drawing/2014/main" id="{CF7A21AE-FCC5-41B1-B6DB-125743D466D0}"/>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pic>
        <p:nvPicPr>
          <p:cNvPr id="46" name="Picture 45" title="A screen shot of the Generation Earth film clip showing the words 'Climate Change'.">
            <a:hlinkClick r:id="rId5"/>
            <a:extLst>
              <a:ext uri="{FF2B5EF4-FFF2-40B4-BE49-F238E27FC236}">
                <a16:creationId xmlns:a16="http://schemas.microsoft.com/office/drawing/2014/main" id="{44FB1B50-EF78-4132-93F7-D8E667E820B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3663" y="3118605"/>
            <a:ext cx="4497799" cy="2496184"/>
          </a:xfrm>
          <a:prstGeom prst="rect">
            <a:avLst/>
          </a:prstGeom>
        </p:spPr>
      </p:pic>
      <p:sp>
        <p:nvSpPr>
          <p:cNvPr id="47" name="Round Diagonal Corner Rectangle 5">
            <a:extLst>
              <a:ext uri="{FF2B5EF4-FFF2-40B4-BE49-F238E27FC236}">
                <a16:creationId xmlns:a16="http://schemas.microsoft.com/office/drawing/2014/main" id="{E53E6F7E-26D7-42EC-8A22-FA801D852334}"/>
              </a:ext>
            </a:extLst>
          </p:cNvPr>
          <p:cNvSpPr/>
          <p:nvPr/>
        </p:nvSpPr>
        <p:spPr>
          <a:xfrm>
            <a:off x="5970993" y="1503475"/>
            <a:ext cx="5590143" cy="3990027"/>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50" name="Freeform 231"/>
          <p:cNvSpPr>
            <a:spLocks noEditPoints="1"/>
          </p:cNvSpPr>
          <p:nvPr/>
        </p:nvSpPr>
        <p:spPr bwMode="auto">
          <a:xfrm>
            <a:off x="6397611" y="2995136"/>
            <a:ext cx="312408" cy="360912"/>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329177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6DDD-D93B-4F68-A7A6-D2990CCEB16B}"/>
              </a:ext>
            </a:extLst>
          </p:cNvPr>
          <p:cNvSpPr>
            <a:spLocks noGrp="1"/>
          </p:cNvSpPr>
          <p:nvPr>
            <p:ph type="title"/>
          </p:nvPr>
        </p:nvSpPr>
        <p:spPr/>
        <p:txBody>
          <a:bodyPr/>
          <a:lstStyle/>
          <a:p>
            <a:r>
              <a:rPr lang="en-US" dirty="0"/>
              <a:t>Cry of the earth - biodiversity</a:t>
            </a:r>
            <a:endParaRPr lang="en-AU" dirty="0"/>
          </a:p>
        </p:txBody>
      </p:sp>
      <p:sp>
        <p:nvSpPr>
          <p:cNvPr id="3" name="Text Placeholder 2">
            <a:extLst>
              <a:ext uri="{FF2B5EF4-FFF2-40B4-BE49-F238E27FC236}">
                <a16:creationId xmlns:a16="http://schemas.microsoft.com/office/drawing/2014/main" id="{25E2D6CB-0911-4998-91BD-B278232A06CE}"/>
              </a:ext>
            </a:extLst>
          </p:cNvPr>
          <p:cNvSpPr>
            <a:spLocks noGrp="1"/>
          </p:cNvSpPr>
          <p:nvPr>
            <p:ph type="body" sz="quarter" idx="13"/>
          </p:nvPr>
        </p:nvSpPr>
        <p:spPr>
          <a:xfrm>
            <a:off x="7091063" y="2159187"/>
            <a:ext cx="4618247" cy="3790092"/>
          </a:xfrm>
        </p:spPr>
        <p:txBody>
          <a:bodyPr/>
          <a:lstStyle/>
          <a:p>
            <a:pPr algn="ctr">
              <a:spcAft>
                <a:spcPts val="600"/>
              </a:spcAft>
            </a:pPr>
            <a:r>
              <a:rPr lang="en-US" b="1" dirty="0"/>
              <a:t>TASK</a:t>
            </a:r>
            <a:endParaRPr lang="en-US" dirty="0">
              <a:solidFill>
                <a:srgbClr val="000000"/>
              </a:solidFill>
            </a:endParaRPr>
          </a:p>
          <a:p>
            <a:pPr>
              <a:spcAft>
                <a:spcPts val="600"/>
              </a:spcAft>
            </a:pPr>
            <a:endParaRPr lang="en-US" dirty="0"/>
          </a:p>
          <a:p>
            <a:pPr>
              <a:spcAft>
                <a:spcPts val="600"/>
              </a:spcAft>
            </a:pPr>
            <a:r>
              <a:rPr lang="en-US" b="1" dirty="0"/>
              <a:t>View</a:t>
            </a:r>
            <a:r>
              <a:rPr lang="en-US" dirty="0"/>
              <a:t> the </a:t>
            </a:r>
            <a:r>
              <a:rPr lang="en-US" dirty="0">
                <a:hlinkClick r:id="rId3"/>
              </a:rPr>
              <a:t>National Geogrpahic photo gallery</a:t>
            </a:r>
            <a:r>
              <a:rPr lang="en-US" dirty="0"/>
              <a:t> showing the diversity of living things.</a:t>
            </a:r>
            <a:endParaRPr lang="en-US" dirty="0">
              <a:ea typeface="+mn-lt"/>
              <a:cs typeface="+mn-lt"/>
            </a:endParaRPr>
          </a:p>
          <a:p>
            <a:pPr marL="285750" indent="-285750">
              <a:spcAft>
                <a:spcPts val="600"/>
              </a:spcAft>
              <a:buFont typeface="Arial" panose="020B0604020202020204" pitchFamily="34" charset="0"/>
              <a:buChar char="•"/>
            </a:pPr>
            <a:r>
              <a:rPr lang="en-US" dirty="0"/>
              <a:t>Which image did you find most interesting? </a:t>
            </a:r>
          </a:p>
          <a:p>
            <a:pPr marL="285750" indent="-285750">
              <a:spcAft>
                <a:spcPts val="600"/>
              </a:spcAft>
              <a:buFont typeface="Arial" panose="020B0604020202020204" pitchFamily="34" charset="0"/>
              <a:buChar char="•"/>
            </a:pPr>
            <a:r>
              <a:rPr lang="en-US" dirty="0"/>
              <a:t>Read the information under the image. </a:t>
            </a:r>
          </a:p>
          <a:p>
            <a:pPr marL="285750" indent="-285750">
              <a:spcAft>
                <a:spcPts val="600"/>
              </a:spcAft>
              <a:buFont typeface="Arial" panose="020B0604020202020204" pitchFamily="34" charset="0"/>
              <a:buChar char="•"/>
            </a:pPr>
            <a:r>
              <a:rPr lang="en-US" dirty="0"/>
              <a:t>What impacts are humans having?</a:t>
            </a:r>
          </a:p>
          <a:p>
            <a:endParaRPr lang="en-US" sz="1600" b="1" dirty="0"/>
          </a:p>
          <a:p>
            <a:pPr>
              <a:lnSpc>
                <a:spcPct val="100000"/>
              </a:lnSpc>
            </a:pPr>
            <a:endParaRPr lang="en-US" sz="1600" dirty="0"/>
          </a:p>
        </p:txBody>
      </p:sp>
      <p:sp>
        <p:nvSpPr>
          <p:cNvPr id="15" name="Text Placeholder 14"/>
          <p:cNvSpPr>
            <a:spLocks noGrp="1"/>
          </p:cNvSpPr>
          <p:nvPr>
            <p:ph type="body" sz="quarter" idx="15"/>
          </p:nvPr>
        </p:nvSpPr>
        <p:spPr>
          <a:xfrm>
            <a:off x="547798" y="1612488"/>
            <a:ext cx="5548202" cy="4336791"/>
          </a:xfrm>
        </p:spPr>
        <p:txBody>
          <a:bodyPr/>
          <a:lstStyle/>
          <a:p>
            <a:pPr>
              <a:lnSpc>
                <a:spcPct val="100000"/>
              </a:lnSpc>
            </a:pPr>
            <a:r>
              <a:rPr lang="en-US" dirty="0"/>
              <a:t>Scientists and many governments agree that we are facing an environmental crisis, we are losing species at a rate 1,000 times greater than at any other time in recorded human history. </a:t>
            </a:r>
          </a:p>
          <a:p>
            <a:pPr>
              <a:lnSpc>
                <a:spcPct val="100000"/>
              </a:lnSpc>
            </a:pPr>
            <a:r>
              <a:rPr lang="en-US" dirty="0"/>
              <a:t>We depend on healthy ecosystems and biodiversity for survival. Global health crises like the COVID-19 pandemic will happen more often if we fail to protect natural ecosystem buffers globally.*</a:t>
            </a:r>
          </a:p>
          <a:p>
            <a:pPr>
              <a:lnSpc>
                <a:spcPct val="100000"/>
              </a:lnSpc>
            </a:pPr>
            <a:r>
              <a:rPr lang="en-US" dirty="0"/>
              <a:t>It is urgent to limit global warming to prevent further loss of species.</a:t>
            </a:r>
          </a:p>
          <a:p>
            <a:pPr>
              <a:lnSpc>
                <a:spcPct val="100000"/>
              </a:lnSpc>
            </a:pPr>
            <a:r>
              <a:rPr lang="en-US" sz="1200" dirty="0"/>
              <a:t>*Source: </a:t>
            </a:r>
            <a:r>
              <a:rPr lang="en-US" sz="1200" dirty="0">
                <a:hlinkClick r:id="rId4"/>
              </a:rPr>
              <a:t>World Health Organisation</a:t>
            </a:r>
            <a:endParaRPr lang="en-US" sz="1200" dirty="0"/>
          </a:p>
          <a:p>
            <a:pPr>
              <a:lnSpc>
                <a:spcPct val="100000"/>
              </a:lnSpc>
            </a:pPr>
            <a:endParaRPr lang="en-US" dirty="0"/>
          </a:p>
          <a:p>
            <a:endParaRPr lang="en-US" dirty="0"/>
          </a:p>
        </p:txBody>
      </p:sp>
      <p:sp>
        <p:nvSpPr>
          <p:cNvPr id="18" name="Round Diagonal Corner Rectangle 5">
            <a:extLst>
              <a:ext uri="{FF2B5EF4-FFF2-40B4-BE49-F238E27FC236}">
                <a16:creationId xmlns:a16="http://schemas.microsoft.com/office/drawing/2014/main" id="{E53E6F7E-26D7-42EC-8A22-FA801D852334}"/>
              </a:ext>
            </a:extLst>
          </p:cNvPr>
          <p:cNvSpPr/>
          <p:nvPr/>
        </p:nvSpPr>
        <p:spPr>
          <a:xfrm>
            <a:off x="6812281" y="1768072"/>
            <a:ext cx="5175812" cy="4244931"/>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grpSp>
        <p:nvGrpSpPr>
          <p:cNvPr id="11"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8392481" y="1983611"/>
            <a:ext cx="556379" cy="533769"/>
            <a:chOff x="3411" y="2522"/>
            <a:chExt cx="689" cy="661"/>
          </a:xfrm>
        </p:grpSpPr>
        <p:sp>
          <p:nvSpPr>
            <p:cNvPr id="13"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4"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419090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8F1B3315-EBE6-4AA5-AE51-ACD939430CD0}"/>
              </a:ext>
            </a:extLst>
          </p:cNvPr>
          <p:cNvSpPr txBox="1">
            <a:spLocks/>
          </p:cNvSpPr>
          <p:nvPr/>
        </p:nvSpPr>
        <p:spPr>
          <a:xfrm>
            <a:off x="479425" y="1234352"/>
            <a:ext cx="6470648" cy="4980682"/>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4" name="Text Placeholder 3"/>
          <p:cNvSpPr>
            <a:spLocks noGrp="1"/>
          </p:cNvSpPr>
          <p:nvPr>
            <p:ph type="body" sz="quarter" idx="10"/>
          </p:nvPr>
        </p:nvSpPr>
        <p:spPr>
          <a:xfrm>
            <a:off x="342132" y="1244512"/>
            <a:ext cx="6473948" cy="4714928"/>
          </a:xfrm>
        </p:spPr>
        <p:txBody>
          <a:bodyPr/>
          <a:lstStyle/>
          <a:p>
            <a:pPr>
              <a:lnSpc>
                <a:spcPct val="100000"/>
              </a:lnSpc>
            </a:pPr>
            <a:r>
              <a:rPr lang="en-US" sz="1400" dirty="0">
                <a:solidFill>
                  <a:schemeClr val="accent6"/>
                </a:solidFill>
              </a:rPr>
              <a:t>Excerpt from the Australian Catholic Bishops Conference Social Justice Statement 2021-22, </a:t>
            </a:r>
            <a:r>
              <a:rPr lang="en-US" sz="1400" i="1" dirty="0">
                <a:solidFill>
                  <a:schemeClr val="accent6"/>
                </a:solidFill>
              </a:rPr>
              <a:t>CRY OF THE EARTH CRY OF THE POOR</a:t>
            </a:r>
            <a:br>
              <a:rPr lang="en-US" sz="1400" i="1" dirty="0">
                <a:solidFill>
                  <a:schemeClr val="accent6"/>
                </a:solidFill>
              </a:rPr>
            </a:br>
            <a:endParaRPr lang="en-US" sz="1400" i="1" dirty="0">
              <a:solidFill>
                <a:schemeClr val="accent6"/>
              </a:solidFill>
            </a:endParaRPr>
          </a:p>
          <a:p>
            <a:pPr>
              <a:lnSpc>
                <a:spcPct val="100000"/>
              </a:lnSpc>
            </a:pPr>
            <a:r>
              <a:rPr lang="en-US" dirty="0"/>
              <a:t>Our “interference with the intricate balance of natural ecosystems” is contributing to the outbreak and spread of zoonotic diseases which are caused by pathogens jumping from animals to humans.</a:t>
            </a:r>
          </a:p>
          <a:p>
            <a:pPr>
              <a:lnSpc>
                <a:spcPct val="100000"/>
              </a:lnSpc>
            </a:pPr>
            <a:r>
              <a:rPr lang="en-US" dirty="0"/>
              <a:t>Nearly 70% of zoonotic infections are linked to human environmental changes.</a:t>
            </a:r>
            <a:r>
              <a:rPr lang="en-US" baseline="30000" dirty="0"/>
              <a:t> </a:t>
            </a:r>
            <a:r>
              <a:rPr lang="en-US" dirty="0"/>
              <a:t>Both COVID-19 and the Hendra virus are zoonotic. </a:t>
            </a:r>
          </a:p>
          <a:p>
            <a:pPr>
              <a:lnSpc>
                <a:spcPct val="100000"/>
              </a:lnSpc>
            </a:pPr>
            <a:r>
              <a:rPr lang="en-US" dirty="0"/>
              <a:t>Fr Joshtrom Kureethadam, of the Vatican Dicastery for the Promotion of Integral Human Development says, “the COVID-19 crisis is part and parcel of recent warnings from the natural world.”</a:t>
            </a:r>
            <a:endParaRPr lang="en-US" baseline="30000" dirty="0"/>
          </a:p>
          <a:p>
            <a:pPr>
              <a:lnSpc>
                <a:spcPct val="100000"/>
              </a:lnSpc>
            </a:pPr>
            <a:endParaRPr lang="en-US" dirty="0"/>
          </a:p>
          <a:p>
            <a:pPr>
              <a:lnSpc>
                <a:spcPct val="100000"/>
              </a:lnSpc>
            </a:pPr>
            <a:r>
              <a:rPr lang="en-US" sz="1100" dirty="0">
                <a:solidFill>
                  <a:srgbClr val="0D254A"/>
                </a:solidFill>
                <a:hlinkClick r:id="rId3"/>
              </a:rPr>
              <a:t>Source</a:t>
            </a:r>
            <a:endParaRPr lang="en-US" sz="1100" dirty="0"/>
          </a:p>
        </p:txBody>
      </p:sp>
      <p:sp>
        <p:nvSpPr>
          <p:cNvPr id="3" name="Title 2">
            <a:extLst>
              <a:ext uri="{FF2B5EF4-FFF2-40B4-BE49-F238E27FC236}">
                <a16:creationId xmlns:a16="http://schemas.microsoft.com/office/drawing/2014/main" id="{E8DBD392-9315-4810-AE11-70A96E819F8F}"/>
              </a:ext>
            </a:extLst>
          </p:cNvPr>
          <p:cNvSpPr>
            <a:spLocks noGrp="1"/>
          </p:cNvSpPr>
          <p:nvPr>
            <p:ph type="title"/>
          </p:nvPr>
        </p:nvSpPr>
        <p:spPr/>
        <p:txBody>
          <a:bodyPr/>
          <a:lstStyle/>
          <a:p>
            <a:r>
              <a:rPr lang="en-US" dirty="0">
                <a:solidFill>
                  <a:srgbClr val="0C244C"/>
                </a:solidFill>
              </a:rPr>
              <a:t>diseasE</a:t>
            </a:r>
          </a:p>
        </p:txBody>
      </p:sp>
      <p:pic>
        <p:nvPicPr>
          <p:cNvPr id="5" name="Picture Placeholder 4" descr="cdc-k0KRNtqcjfw-unsplash.jpg" title="Close up graphic representation of a virus - a grey sphere with red triangles protuding from it,"/>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6" name="Text Placeholder 5"/>
          <p:cNvSpPr>
            <a:spLocks noGrp="1"/>
          </p:cNvSpPr>
          <p:nvPr>
            <p:ph type="body" sz="quarter" idx="12"/>
          </p:nvPr>
        </p:nvSpPr>
        <p:spPr/>
        <p:txBody>
          <a:bodyPr/>
          <a:lstStyle/>
          <a:p>
            <a:r>
              <a:rPr lang="en-US" sz="900" dirty="0"/>
              <a:t>Photo by </a:t>
            </a:r>
            <a:r>
              <a:rPr lang="en-US" sz="900" u="sng" dirty="0">
                <a:hlinkClick r:id="rId5"/>
              </a:rPr>
              <a:t>CDC on </a:t>
            </a:r>
            <a:r>
              <a:rPr lang="en-US" sz="900" u="sng" dirty="0">
                <a:hlinkClick r:id="rId6"/>
              </a:rPr>
              <a:t>Unsplash</a:t>
            </a:r>
          </a:p>
          <a:p>
            <a:endParaRPr lang="en-US" b="1" dirty="0">
              <a:hlinkClick r:id="rId7"/>
            </a:endParaRPr>
          </a:p>
          <a:p>
            <a:endParaRPr lang="en-US" b="1" dirty="0">
              <a:hlinkClick r:id="rId8"/>
            </a:endParaRPr>
          </a:p>
          <a:p>
            <a:endParaRPr lang="en-US" dirty="0"/>
          </a:p>
        </p:txBody>
      </p:sp>
    </p:spTree>
    <p:extLst>
      <p:ext uri="{BB962C8B-B14F-4D97-AF65-F5344CB8AC3E}">
        <p14:creationId xmlns:p14="http://schemas.microsoft.com/office/powerpoint/2010/main" val="2198298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a:xfrm>
            <a:off x="342132" y="3069407"/>
            <a:ext cx="6473948" cy="1752600"/>
          </a:xfrm>
        </p:spPr>
        <p:txBody>
          <a:bodyPr/>
          <a:lstStyle/>
          <a:p>
            <a:pPr>
              <a:lnSpc>
                <a:spcPct val="110000"/>
              </a:lnSpc>
            </a:pPr>
            <a:r>
              <a:rPr lang="en-US" dirty="0"/>
              <a:t>We live in a disposable culture where consumer goods are produced in their millions, usually powered by fossil fuels and with a short life span, but at what cost to our environment? </a:t>
            </a:r>
          </a:p>
          <a:p>
            <a:pPr>
              <a:lnSpc>
                <a:spcPct val="110000"/>
              </a:lnSpc>
            </a:pPr>
            <a:r>
              <a:rPr lang="en-US" dirty="0"/>
              <a:t>Let’s briefly look at a few examples to understand the impacts of consumerism.</a:t>
            </a:r>
          </a:p>
          <a:p>
            <a:endParaRPr lang="en-AU"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Cry of the earth - consumerism</a:t>
            </a:r>
            <a:endParaRPr lang="en-AU" dirty="0"/>
          </a:p>
        </p:txBody>
      </p:sp>
      <p:sp>
        <p:nvSpPr>
          <p:cNvPr id="9" name="Text Placeholder 8"/>
          <p:cNvSpPr>
            <a:spLocks noGrp="1"/>
          </p:cNvSpPr>
          <p:nvPr>
            <p:ph type="body" sz="quarter" idx="12"/>
          </p:nvPr>
        </p:nvSpPr>
        <p:spPr>
          <a:xfrm>
            <a:off x="7175500" y="5534494"/>
            <a:ext cx="4537075" cy="280987"/>
          </a:xfrm>
        </p:spPr>
        <p:txBody>
          <a:bodyPr/>
          <a:lstStyle/>
          <a:p>
            <a:r>
              <a:rPr lang="en-US" sz="900" dirty="0"/>
              <a:t>Photo by </a:t>
            </a:r>
            <a:r>
              <a:rPr lang="en-US" sz="900" u="sng" dirty="0">
                <a:hlinkClick r:id="rId3"/>
              </a:rPr>
              <a:t>Dustan Woodhouse on </a:t>
            </a:r>
            <a:r>
              <a:rPr lang="en-US" sz="900" u="sng" dirty="0">
                <a:hlinkClick r:id="rId4"/>
              </a:rPr>
              <a:t>Unsplash</a:t>
            </a:r>
          </a:p>
        </p:txBody>
      </p:sp>
      <p:pic>
        <p:nvPicPr>
          <p:cNvPr id="17" name="Picture Placeholder 16" descr="dustan-woodhouse-RUqoVelx59I-unsplash.jpg" title="A beach littered with seaweed and rubbish."/>
          <p:cNvPicPr>
            <a:picLocks noGrp="1" noChangeAspect="1"/>
          </p:cNvPicPr>
          <p:nvPr>
            <p:ph type="pic" sz="quarter" idx="11"/>
          </p:nvPr>
        </p:nvPicPr>
        <p:blipFill>
          <a:blip r:embed="rId5" cstate="print">
            <a:extLst>
              <a:ext uri="{28A0092B-C50C-407E-A947-70E740481C1C}">
                <a14:useLocalDpi xmlns:a14="http://schemas.microsoft.com/office/drawing/2010/main"/>
              </a:ext>
            </a:extLst>
          </a:blip>
          <a:srcRect/>
          <a:stretch>
            <a:fillRect/>
          </a:stretch>
        </p:blipFill>
        <p:spPr/>
      </p:pic>
      <p:pic>
        <p:nvPicPr>
          <p:cNvPr id="5" name="Picture 4">
            <a:extLst>
              <a:ext uri="{FF2B5EF4-FFF2-40B4-BE49-F238E27FC236}">
                <a16:creationId xmlns:a16="http://schemas.microsoft.com/office/drawing/2014/main" id="{EE9C2E2C-6C99-49FC-A843-C1E79FF2FC93}"/>
              </a:ext>
            </a:extLst>
          </p:cNvPr>
          <p:cNvPicPr>
            <a:picLocks noChangeAspect="1"/>
          </p:cNvPicPr>
          <p:nvPr/>
        </p:nvPicPr>
        <p:blipFill>
          <a:blip r:embed="rId6"/>
          <a:stretch>
            <a:fillRect/>
          </a:stretch>
        </p:blipFill>
        <p:spPr>
          <a:xfrm>
            <a:off x="342132" y="1387305"/>
            <a:ext cx="6230652" cy="1255885"/>
          </a:xfrm>
          <a:prstGeom prst="rect">
            <a:avLst/>
          </a:prstGeom>
        </p:spPr>
      </p:pic>
    </p:spTree>
    <p:extLst>
      <p:ext uri="{BB962C8B-B14F-4D97-AF65-F5344CB8AC3E}">
        <p14:creationId xmlns:p14="http://schemas.microsoft.com/office/powerpoint/2010/main" val="34616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Cry of the earth - consumerism</a:t>
            </a:r>
            <a:endParaRPr lang="en-AU" dirty="0"/>
          </a:p>
        </p:txBody>
      </p:sp>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3"/>
          </p:nvPr>
        </p:nvSpPr>
        <p:spPr>
          <a:xfrm>
            <a:off x="8321279" y="1612489"/>
            <a:ext cx="3322924" cy="4232010"/>
          </a:xfrm>
        </p:spPr>
        <p:txBody>
          <a:bodyPr/>
          <a:lstStyle/>
          <a:p>
            <a:pPr algn="ctr">
              <a:spcAft>
                <a:spcPts val="600"/>
              </a:spcAft>
            </a:pPr>
            <a:r>
              <a:rPr lang="en-US" b="1" dirty="0"/>
              <a:t>	E-Waste</a:t>
            </a:r>
            <a:br>
              <a:rPr lang="en-US" b="1" dirty="0"/>
            </a:br>
            <a:br>
              <a:rPr lang="en-US" b="1" dirty="0"/>
            </a:br>
            <a:r>
              <a:rPr lang="en-US" dirty="0"/>
              <a:t>Millions of electronic devices like televisions, computers and mobile phones are discarded in Australia every year. </a:t>
            </a:r>
          </a:p>
          <a:p>
            <a:pPr algn="ctr">
              <a:spcAft>
                <a:spcPts val="600"/>
              </a:spcAft>
            </a:pPr>
            <a:endParaRPr lang="en-US" dirty="0"/>
          </a:p>
          <a:p>
            <a:pPr algn="ctr">
              <a:spcAft>
                <a:spcPts val="600"/>
              </a:spcAft>
            </a:pPr>
            <a:br>
              <a:rPr lang="en-US" b="1" dirty="0"/>
            </a:br>
            <a:r>
              <a:rPr lang="en-US" b="1" dirty="0"/>
              <a:t>Task</a:t>
            </a:r>
          </a:p>
          <a:p>
            <a:pPr marL="285750" indent="-285750">
              <a:spcAft>
                <a:spcPts val="600"/>
              </a:spcAft>
              <a:buFont typeface="Arial" panose="020B0604020202020204" pitchFamily="34" charset="0"/>
              <a:buChar char="•"/>
            </a:pPr>
            <a:r>
              <a:rPr lang="en-US" b="1" dirty="0"/>
              <a:t>Read</a:t>
            </a:r>
            <a:r>
              <a:rPr lang="en-US" dirty="0"/>
              <a:t> </a:t>
            </a:r>
            <a:r>
              <a:rPr lang="en-US" dirty="0">
                <a:hlinkClick r:id="rId3">
                  <a:extLst>
                    <a:ext uri="{A12FA001-AC4F-418D-AE19-62706E023703}">
                      <ahyp:hlinkClr xmlns:ahyp="http://schemas.microsoft.com/office/drawing/2018/hyperlinkcolor" val="tx"/>
                    </a:ext>
                  </a:extLst>
                </a:hlinkClick>
              </a:rPr>
              <a:t>E-Waste</a:t>
            </a:r>
            <a:r>
              <a:rPr lang="en-US" dirty="0"/>
              <a:t>.</a:t>
            </a:r>
          </a:p>
          <a:p>
            <a:pPr marL="285750" indent="-285750">
              <a:spcAft>
                <a:spcPts val="600"/>
              </a:spcAft>
              <a:buFont typeface="Arial" panose="020B0604020202020204" pitchFamily="34" charset="0"/>
              <a:buChar char="•"/>
            </a:pPr>
            <a:r>
              <a:rPr lang="en-US" b="1" dirty="0"/>
              <a:t>List</a:t>
            </a:r>
            <a:r>
              <a:rPr lang="en-US" dirty="0"/>
              <a:t> 4 facts you learned.</a:t>
            </a:r>
            <a:endParaRPr lang="en-AU" dirty="0"/>
          </a:p>
          <a:p>
            <a:endParaRPr lang="en-AU" dirty="0"/>
          </a:p>
        </p:txBody>
      </p:sp>
      <p:sp>
        <p:nvSpPr>
          <p:cNvPr id="18" name="Text Placeholder 17"/>
          <p:cNvSpPr>
            <a:spLocks noGrp="1"/>
          </p:cNvSpPr>
          <p:nvPr>
            <p:ph type="body" sz="quarter" idx="14"/>
          </p:nvPr>
        </p:nvSpPr>
        <p:spPr>
          <a:xfrm>
            <a:off x="4418516" y="1560098"/>
            <a:ext cx="3366661" cy="4336791"/>
          </a:xfrm>
        </p:spPr>
        <p:txBody>
          <a:bodyPr/>
          <a:lstStyle/>
          <a:p>
            <a:pPr algn="ctr">
              <a:spcAft>
                <a:spcPts val="600"/>
              </a:spcAft>
            </a:pPr>
            <a:r>
              <a:rPr lang="en-US" b="1" dirty="0"/>
              <a:t>Food </a:t>
            </a:r>
            <a:br>
              <a:rPr lang="en-US" b="1" dirty="0"/>
            </a:br>
            <a:br>
              <a:rPr lang="en-US" b="1" dirty="0"/>
            </a:br>
            <a:r>
              <a:rPr lang="en-US" dirty="0"/>
              <a:t>The 2021 Food Waste Index report showed that 17% of available food in the world is wasted. </a:t>
            </a:r>
          </a:p>
          <a:p>
            <a:pPr algn="ctr">
              <a:spcAft>
                <a:spcPts val="600"/>
              </a:spcAft>
            </a:pPr>
            <a:endParaRPr lang="en-US" dirty="0"/>
          </a:p>
          <a:p>
            <a:pPr algn="ctr">
              <a:spcAft>
                <a:spcPts val="600"/>
              </a:spcAft>
            </a:pPr>
            <a:br>
              <a:rPr lang="en-US" b="1" dirty="0"/>
            </a:br>
            <a:r>
              <a:rPr lang="en-US" b="1" dirty="0"/>
              <a:t>Task</a:t>
            </a:r>
          </a:p>
          <a:p>
            <a:pPr marL="285750" indent="-285750">
              <a:spcAft>
                <a:spcPts val="600"/>
              </a:spcAft>
              <a:buFont typeface="Arial" panose="020B0604020202020204" pitchFamily="34" charset="0"/>
              <a:buChar char="•"/>
            </a:pPr>
            <a:r>
              <a:rPr lang="en-US" b="1" dirty="0"/>
              <a:t>Read</a:t>
            </a:r>
            <a:r>
              <a:rPr lang="en-US" dirty="0"/>
              <a:t> </a:t>
            </a:r>
            <a:r>
              <a:rPr lang="en-US" dirty="0">
                <a:hlinkClick r:id="rId4"/>
              </a:rPr>
              <a:t>Humanity’s penchant to waste food is trashing the planet. </a:t>
            </a:r>
            <a:endParaRPr lang="en-US" dirty="0"/>
          </a:p>
          <a:p>
            <a:pPr marL="285750" indent="-285750">
              <a:spcAft>
                <a:spcPts val="600"/>
              </a:spcAft>
              <a:buFont typeface="Arial" panose="020B0604020202020204" pitchFamily="34" charset="0"/>
              <a:buChar char="•"/>
            </a:pPr>
            <a:r>
              <a:rPr lang="en-US" b="1" dirty="0"/>
              <a:t>List</a:t>
            </a:r>
            <a:r>
              <a:rPr lang="en-US" dirty="0"/>
              <a:t> 3 facts you learned.</a:t>
            </a:r>
            <a:br>
              <a:rPr lang="en-US" dirty="0"/>
            </a:br>
            <a:r>
              <a:rPr lang="en-US" sz="1400" dirty="0"/>
              <a:t>Learn more about Food Security </a:t>
            </a:r>
            <a:r>
              <a:rPr lang="en-US" sz="1400" dirty="0">
                <a:hlinkClick r:id="rId5"/>
              </a:rPr>
              <a:t>here.</a:t>
            </a:r>
            <a:endParaRPr lang="en-US" sz="1400" b="1" dirty="0"/>
          </a:p>
          <a:p>
            <a:endParaRPr lang="en-US" dirty="0"/>
          </a:p>
        </p:txBody>
      </p:sp>
      <p:sp>
        <p:nvSpPr>
          <p:cNvPr id="19" name="Text Placeholder 18"/>
          <p:cNvSpPr>
            <a:spLocks noGrp="1"/>
          </p:cNvSpPr>
          <p:nvPr>
            <p:ph type="body" sz="quarter" idx="15"/>
          </p:nvPr>
        </p:nvSpPr>
        <p:spPr>
          <a:xfrm>
            <a:off x="570319" y="1612489"/>
            <a:ext cx="3245211" cy="4336791"/>
          </a:xfrm>
        </p:spPr>
        <p:txBody>
          <a:bodyPr/>
          <a:lstStyle/>
          <a:p>
            <a:pPr algn="ctr">
              <a:spcAft>
                <a:spcPts val="600"/>
              </a:spcAft>
            </a:pPr>
            <a:r>
              <a:rPr lang="en-US" b="1" dirty="0"/>
              <a:t>Plastic </a:t>
            </a:r>
            <a:br>
              <a:rPr lang="en-US" b="1" dirty="0"/>
            </a:br>
            <a:br>
              <a:rPr lang="en-US" b="1" dirty="0"/>
            </a:br>
            <a:r>
              <a:rPr lang="en-US" dirty="0"/>
              <a:t>Humans use lots of plastic. Did you know plastic never breaks down? It can only be physically broken into smaller pieces or recycled.</a:t>
            </a:r>
          </a:p>
          <a:p>
            <a:pPr algn="ctr">
              <a:spcAft>
                <a:spcPts val="600"/>
              </a:spcAft>
            </a:pPr>
            <a:r>
              <a:rPr lang="en-US" b="1" dirty="0"/>
              <a:t>	</a:t>
            </a:r>
            <a:br>
              <a:rPr lang="en-US" b="1" dirty="0"/>
            </a:br>
            <a:br>
              <a:rPr lang="en-US" sz="1000" b="1" dirty="0"/>
            </a:br>
            <a:r>
              <a:rPr lang="en-US" b="1" dirty="0"/>
              <a:t>Task</a:t>
            </a:r>
          </a:p>
          <a:p>
            <a:pPr marL="285750" indent="-285750">
              <a:spcAft>
                <a:spcPts val="600"/>
              </a:spcAft>
              <a:buFont typeface="Arial" panose="020B0604020202020204" pitchFamily="34" charset="0"/>
              <a:buChar char="•"/>
            </a:pPr>
            <a:r>
              <a:rPr lang="en-US" b="1" dirty="0"/>
              <a:t>Read</a:t>
            </a:r>
            <a:r>
              <a:rPr lang="en-US" dirty="0"/>
              <a:t> </a:t>
            </a:r>
            <a:r>
              <a:rPr lang="en-US" dirty="0">
                <a:hlinkClick r:id="rId6">
                  <a:extLst>
                    <a:ext uri="{A12FA001-AC4F-418D-AE19-62706E023703}">
                      <ahyp:hlinkClr xmlns:ahyp="http://schemas.microsoft.com/office/drawing/2018/hyperlinkcolor" val="tx"/>
                    </a:ext>
                  </a:extLst>
                </a:hlinkClick>
              </a:rPr>
              <a:t>The Problem - Our Throwaway Lifestyle</a:t>
            </a:r>
            <a:r>
              <a:rPr lang="en-US" dirty="0"/>
              <a:t>.</a:t>
            </a:r>
          </a:p>
          <a:p>
            <a:pPr marL="285750" indent="-285750">
              <a:spcAft>
                <a:spcPts val="600"/>
              </a:spcAft>
              <a:buFont typeface="Arial" panose="020B0604020202020204" pitchFamily="34" charset="0"/>
              <a:buChar char="•"/>
            </a:pPr>
            <a:r>
              <a:rPr lang="en-US" b="1" dirty="0"/>
              <a:t>List</a:t>
            </a:r>
            <a:r>
              <a:rPr lang="en-US" dirty="0"/>
              <a:t> the impacts.</a:t>
            </a:r>
            <a:endParaRPr lang="en-US" dirty="0">
              <a:hlinkClick r:id="rId4">
                <a:extLst>
                  <a:ext uri="{A12FA001-AC4F-418D-AE19-62706E023703}">
                    <ahyp:hlinkClr xmlns:ahyp="http://schemas.microsoft.com/office/drawing/2018/hyperlinkcolor" val="tx"/>
                  </a:ext>
                </a:extLst>
              </a:hlinkClick>
            </a:endParaRPr>
          </a:p>
          <a:p>
            <a:pPr>
              <a:spcAft>
                <a:spcPts val="600"/>
              </a:spcAft>
            </a:pPr>
            <a:endParaRPr lang="en-US" dirty="0">
              <a:hlinkClick r:id="rId4">
                <a:extLst>
                  <a:ext uri="{A12FA001-AC4F-418D-AE19-62706E023703}">
                    <ahyp:hlinkClr xmlns:ahyp="http://schemas.microsoft.com/office/drawing/2018/hyperlinkcolor" val="tx"/>
                  </a:ext>
                </a:extLst>
              </a:hlinkClick>
            </a:endParaRPr>
          </a:p>
          <a:p>
            <a:endParaRPr lang="en-US" dirty="0"/>
          </a:p>
        </p:txBody>
      </p:sp>
      <p:pic>
        <p:nvPicPr>
          <p:cNvPr id="12" name="Graphic 11" descr="Balloons">
            <a:extLst>
              <a:ext uri="{FF2B5EF4-FFF2-40B4-BE49-F238E27FC236}">
                <a16:creationId xmlns:a16="http://schemas.microsoft.com/office/drawing/2014/main" id="{066A6C3E-6455-4466-AAD3-0FA5E86EAA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4880" y="1567642"/>
            <a:ext cx="504794" cy="504794"/>
          </a:xfrm>
          <a:prstGeom prst="rect">
            <a:avLst/>
          </a:prstGeom>
        </p:spPr>
      </p:pic>
      <p:pic>
        <p:nvPicPr>
          <p:cNvPr id="14" name="Graphic 13" descr="Apple">
            <a:extLst>
              <a:ext uri="{FF2B5EF4-FFF2-40B4-BE49-F238E27FC236}">
                <a16:creationId xmlns:a16="http://schemas.microsoft.com/office/drawing/2014/main" id="{CA17C85C-C443-4F5E-85B9-7AD212DB73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03872" y="1527903"/>
            <a:ext cx="450940" cy="450940"/>
          </a:xfrm>
          <a:prstGeom prst="rect">
            <a:avLst/>
          </a:prstGeom>
        </p:spPr>
      </p:pic>
      <p:pic>
        <p:nvPicPr>
          <p:cNvPr id="16" name="Graphic 15" descr="Computer">
            <a:extLst>
              <a:ext uri="{FF2B5EF4-FFF2-40B4-BE49-F238E27FC236}">
                <a16:creationId xmlns:a16="http://schemas.microsoft.com/office/drawing/2014/main" id="{78B43A67-772D-42E8-9961-C2F3D7E4DC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56390" y="1437892"/>
            <a:ext cx="587812" cy="587812"/>
          </a:xfrm>
          <a:prstGeom prst="rect">
            <a:avLst/>
          </a:prstGeom>
        </p:spPr>
      </p:pic>
      <p:sp>
        <p:nvSpPr>
          <p:cNvPr id="11" name="Rectangle 10"/>
          <p:cNvSpPr/>
          <p:nvPr/>
        </p:nvSpPr>
        <p:spPr>
          <a:xfrm>
            <a:off x="6003667" y="3244334"/>
            <a:ext cx="184666" cy="369332"/>
          </a:xfrm>
          <a:prstGeom prst="rect">
            <a:avLst/>
          </a:prstGeom>
        </p:spPr>
        <p:txBody>
          <a:bodyPr wrap="none">
            <a:spAutoFit/>
          </a:bodyPr>
          <a:lstStyle/>
          <a:p>
            <a:r>
              <a:rPr lang="en-US" dirty="0"/>
              <a:t> </a:t>
            </a:r>
          </a:p>
        </p:txBody>
      </p:sp>
      <p:sp>
        <p:nvSpPr>
          <p:cNvPr id="13" name="Round Diagonal Corner Rectangle 5">
            <a:extLst>
              <a:ext uri="{FF2B5EF4-FFF2-40B4-BE49-F238E27FC236}">
                <a16:creationId xmlns:a16="http://schemas.microsoft.com/office/drawing/2014/main" id="{91EBB77C-8183-477D-AC43-8CAF38F03979}"/>
              </a:ext>
            </a:extLst>
          </p:cNvPr>
          <p:cNvSpPr/>
          <p:nvPr/>
        </p:nvSpPr>
        <p:spPr>
          <a:xfrm>
            <a:off x="448270" y="1503557"/>
            <a:ext cx="3498095" cy="466410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5" name="Round Diagonal Corner Rectangle 5">
            <a:extLst>
              <a:ext uri="{FF2B5EF4-FFF2-40B4-BE49-F238E27FC236}">
                <a16:creationId xmlns:a16="http://schemas.microsoft.com/office/drawing/2014/main" id="{91EBB77C-8183-477D-AC43-8CAF38F03979}"/>
              </a:ext>
            </a:extLst>
          </p:cNvPr>
          <p:cNvSpPr/>
          <p:nvPr/>
        </p:nvSpPr>
        <p:spPr>
          <a:xfrm>
            <a:off x="4342410" y="1435604"/>
            <a:ext cx="3603762" cy="4734561"/>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7" name="Round Diagonal Corner Rectangle 5">
            <a:extLst>
              <a:ext uri="{FF2B5EF4-FFF2-40B4-BE49-F238E27FC236}">
                <a16:creationId xmlns:a16="http://schemas.microsoft.com/office/drawing/2014/main" id="{91EBB77C-8183-477D-AC43-8CAF38F03979}"/>
              </a:ext>
            </a:extLst>
          </p:cNvPr>
          <p:cNvSpPr/>
          <p:nvPr/>
        </p:nvSpPr>
        <p:spPr>
          <a:xfrm>
            <a:off x="8234147" y="1437892"/>
            <a:ext cx="3501528" cy="470961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20"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1405922" y="3766153"/>
            <a:ext cx="428347" cy="410940"/>
            <a:chOff x="3411" y="2522"/>
            <a:chExt cx="689" cy="661"/>
          </a:xfrm>
        </p:grpSpPr>
        <p:sp>
          <p:nvSpPr>
            <p:cNvPr id="21"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7"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8"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29"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5338417" y="3766153"/>
            <a:ext cx="428347" cy="410940"/>
            <a:chOff x="3411" y="2522"/>
            <a:chExt cx="689" cy="661"/>
          </a:xfrm>
        </p:grpSpPr>
        <p:sp>
          <p:nvSpPr>
            <p:cNvPr id="30"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31"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2"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3"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4"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5"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6"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37"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9160744" y="3787291"/>
            <a:ext cx="428347" cy="410940"/>
            <a:chOff x="3411" y="2522"/>
            <a:chExt cx="689" cy="661"/>
          </a:xfrm>
        </p:grpSpPr>
        <p:sp>
          <p:nvSpPr>
            <p:cNvPr id="38"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39"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0"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1"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2"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3"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4"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67429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p:txBody>
          <a:bodyPr lIns="91440" tIns="45720" rIns="91440" bIns="45720" anchor="t"/>
          <a:lstStyle/>
          <a:p>
            <a:pPr>
              <a:lnSpc>
                <a:spcPct val="100000"/>
              </a:lnSpc>
            </a:pPr>
            <a:r>
              <a:rPr lang="en-AU" dirty="0"/>
              <a:t>             </a:t>
            </a:r>
            <a:r>
              <a:rPr lang="en-AU" b="1" dirty="0"/>
              <a:t>Find out what renewable and non-renewable 		  energy means. </a:t>
            </a:r>
            <a:endParaRPr lang="en-US" b="1" dirty="0"/>
          </a:p>
          <a:p>
            <a:pPr>
              <a:lnSpc>
                <a:spcPct val="100000"/>
              </a:lnSpc>
            </a:pPr>
            <a:r>
              <a:rPr lang="en-AU" dirty="0"/>
              <a:t>Fossil fuels are non-renewable and when burnt, they produce greenhouse gases which trap heat in our atmosphere and cause climate change. Extracting coal, oil and gas from our natural environment can have impacts on land use, traditional owners, water bodies, air quality and the landscape.</a:t>
            </a:r>
            <a:endParaRPr lang="en-US" dirty="0"/>
          </a:p>
          <a:p>
            <a:pPr>
              <a:lnSpc>
                <a:spcPct val="100000"/>
              </a:lnSpc>
            </a:pPr>
            <a:r>
              <a:rPr lang="en-US" dirty="0"/>
              <a:t>W</a:t>
            </a:r>
            <a:r>
              <a:rPr lang="en-AU" dirty="0"/>
              <a:t>e will eventually run out of fossil fuels, so countries need to use alternative energy sources more widely. Australia relies on coal and gas for 79% of its electricity. </a:t>
            </a:r>
          </a:p>
          <a:p>
            <a:pPr>
              <a:lnSpc>
                <a:spcPct val="100000"/>
              </a:lnSpc>
            </a:pPr>
            <a:r>
              <a:rPr lang="en-AU" dirty="0"/>
              <a:t>Source: </a:t>
            </a:r>
            <a:r>
              <a:rPr lang="en-AU" dirty="0">
                <a:hlinkClick r:id="rId3"/>
              </a:rPr>
              <a:t>energy.gov.au</a:t>
            </a:r>
            <a:endParaRPr lang="en-AU" dirty="0"/>
          </a:p>
          <a:p>
            <a:pPr>
              <a:lnSpc>
                <a:spcPct val="100000"/>
              </a:lnSpc>
            </a:pPr>
            <a:endParaRPr lang="en-AU"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FOSSIL FUEL / ENERGY</a:t>
            </a:r>
            <a:endParaRPr lang="en-US" b="0" dirty="0"/>
          </a:p>
        </p:txBody>
      </p:sp>
      <p:pic>
        <p:nvPicPr>
          <p:cNvPr id="10" name="Picture Placeholder 9" descr="chris-leboutillier-c7RWVGL8lPA-unsplash.jpg" title="An orange toned photo of a smoke billowing into the sky from a large pip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9" name="Text Placeholder 8"/>
          <p:cNvSpPr>
            <a:spLocks noGrp="1"/>
          </p:cNvSpPr>
          <p:nvPr>
            <p:ph type="body" sz="quarter" idx="12"/>
          </p:nvPr>
        </p:nvSpPr>
        <p:spPr>
          <a:xfrm>
            <a:off x="7145617" y="5519550"/>
            <a:ext cx="4537075" cy="280987"/>
          </a:xfrm>
        </p:spPr>
        <p:txBody>
          <a:bodyPr/>
          <a:lstStyle/>
          <a:p>
            <a:r>
              <a:rPr lang="en-US" sz="900" dirty="0"/>
              <a:t>Photo by </a:t>
            </a:r>
            <a:r>
              <a:rPr lang="en-US" sz="900" u="sng" dirty="0">
                <a:hlinkClick r:id="rId5"/>
              </a:rPr>
              <a:t>Chris LeBoutillier on </a:t>
            </a:r>
            <a:r>
              <a:rPr lang="en-US" sz="900" u="sng" dirty="0">
                <a:hlinkClick r:id="rId6"/>
              </a:rPr>
              <a:t>Unsplash</a:t>
            </a:r>
            <a:endParaRPr lang="en-US" sz="900" dirty="0"/>
          </a:p>
        </p:txBody>
      </p:sp>
      <p:sp>
        <p:nvSpPr>
          <p:cNvPr id="5" name="Rectangle 4">
            <a:extLst>
              <a:ext uri="{FF2B5EF4-FFF2-40B4-BE49-F238E27FC236}">
                <a16:creationId xmlns:a16="http://schemas.microsoft.com/office/drawing/2014/main" id="{A536C3C9-9507-4ECB-A012-1C542C1A251A}"/>
              </a:ext>
            </a:extLst>
          </p:cNvPr>
          <p:cNvSpPr/>
          <p:nvPr/>
        </p:nvSpPr>
        <p:spPr>
          <a:xfrm>
            <a:off x="8832304" y="7207820"/>
            <a:ext cx="8327921" cy="369332"/>
          </a:xfrm>
          <a:prstGeom prst="rect">
            <a:avLst/>
          </a:prstGeom>
        </p:spPr>
        <p:txBody>
          <a:bodyPr wrap="none">
            <a:spAutoFit/>
          </a:bodyPr>
          <a:lstStyle/>
          <a:p>
            <a:r>
              <a:rPr lang="en-US" dirty="0"/>
              <a:t>Plastic packaging accounts for 50% of waste –I couldn’t find the source for this. </a:t>
            </a:r>
          </a:p>
        </p:txBody>
      </p:sp>
      <p:pic>
        <p:nvPicPr>
          <p:cNvPr id="25"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388" y="1233784"/>
            <a:ext cx="658286" cy="648431"/>
          </a:xfrm>
          <a:prstGeom prst="rect">
            <a:avLst/>
          </a:prstGeom>
        </p:spPr>
      </p:pic>
    </p:spTree>
    <p:extLst>
      <p:ext uri="{BB962C8B-B14F-4D97-AF65-F5344CB8AC3E}">
        <p14:creationId xmlns:p14="http://schemas.microsoft.com/office/powerpoint/2010/main" val="2655414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numCol="1" spcCol="360000"/>
          <a:lstStyle/>
          <a:p>
            <a:pPr>
              <a:lnSpc>
                <a:spcPct val="110000"/>
              </a:lnSpc>
            </a:pPr>
            <a:r>
              <a:rPr lang="en-AU" sz="1200" dirty="0">
                <a:latin typeface="+mn-lt"/>
                <a:ea typeface="Roboto Medium" pitchFamily="2" charset="0"/>
                <a:cs typeface="Roboto Light" panose="02000000000000000000" pitchFamily="2" charset="0"/>
              </a:rPr>
              <a:t>This resource has been created to provide information, classroom learning tasks and action ideas to help teachers address the issue of caring for creation (our common home) through a Catholic worldview. It will explore the theological imperative we have to take care of creation and offer ideas on how the school community can take action. </a:t>
            </a:r>
          </a:p>
          <a:p>
            <a:pPr>
              <a:lnSpc>
                <a:spcPct val="110000"/>
              </a:lnSpc>
            </a:pPr>
            <a:r>
              <a:rPr lang="en-AU" sz="1200" dirty="0">
                <a:latin typeface="+mn-lt"/>
                <a:ea typeface="Roboto Medium" pitchFamily="2" charset="0"/>
                <a:cs typeface="Roboto Light" panose="02000000000000000000" pitchFamily="2" charset="0"/>
              </a:rPr>
              <a:t>Use and adapt the information and tasks in each section as individual lessons in your own units, or follow the suggested ‘See, Judge, Act’ sequence.</a:t>
            </a:r>
          </a:p>
          <a:p>
            <a:pPr>
              <a:lnSpc>
                <a:spcPct val="110000"/>
              </a:lnSpc>
            </a:pPr>
            <a:r>
              <a:rPr lang="en-US" sz="1200" dirty="0">
                <a:latin typeface="+mn-lt"/>
              </a:rPr>
              <a:t>It is our hope that you will find all or some of this resource useful and use it in a way that best suits your purposes. </a:t>
            </a:r>
          </a:p>
          <a:p>
            <a:pPr>
              <a:lnSpc>
                <a:spcPct val="110000"/>
              </a:lnSpc>
            </a:pPr>
            <a:r>
              <a:rPr lang="en-US" sz="1200" dirty="0">
                <a:latin typeface="+mn-lt"/>
              </a:rPr>
              <a:t>Tip: Check the ‘Notes’ sections of the slides for more information. </a:t>
            </a:r>
          </a:p>
          <a:p>
            <a:pPr>
              <a:lnSpc>
                <a:spcPct val="110000"/>
              </a:lnSpc>
            </a:pPr>
            <a:r>
              <a:rPr lang="en-US" sz="1200" dirty="0">
                <a:latin typeface="+mn-lt"/>
              </a:rPr>
              <a:t>For more resources on a variety of topics, please visit </a:t>
            </a:r>
            <a:r>
              <a:rPr lang="en-US" sz="1200" dirty="0">
                <a:latin typeface="+mn-lt"/>
                <a:hlinkClick r:id="rId3"/>
              </a:rPr>
              <a:t>www.caritas.org.au/schools</a:t>
            </a:r>
            <a:r>
              <a:rPr lang="en-US" sz="1200" dirty="0">
                <a:latin typeface="+mn-lt"/>
              </a:rPr>
              <a:t>  </a:t>
            </a:r>
          </a:p>
          <a:p>
            <a:pPr>
              <a:lnSpc>
                <a:spcPct val="110000"/>
              </a:lnSpc>
            </a:pPr>
            <a:r>
              <a:rPr lang="en-US" sz="1200" dirty="0">
                <a:latin typeface="+mn-lt"/>
              </a:rPr>
              <a:t>Please see the Copyright notice in the ‘Notes’ section of this slide.</a:t>
            </a:r>
          </a:p>
          <a:p>
            <a:pPr>
              <a:lnSpc>
                <a:spcPct val="110000"/>
              </a:lnSpc>
            </a:pPr>
            <a:endParaRPr lang="en-US" sz="1200" b="1" dirty="0">
              <a:latin typeface="+mn-lt"/>
            </a:endParaRPr>
          </a:p>
          <a:p>
            <a:pPr>
              <a:lnSpc>
                <a:spcPct val="110000"/>
              </a:lnSpc>
            </a:pPr>
            <a:r>
              <a:rPr lang="en-US" sz="1200" b="1" dirty="0">
                <a:latin typeface="+mn-lt"/>
              </a:rPr>
              <a:t>We would love to hear from you! </a:t>
            </a:r>
          </a:p>
          <a:p>
            <a:pPr>
              <a:lnSpc>
                <a:spcPct val="110000"/>
              </a:lnSpc>
            </a:pPr>
            <a:r>
              <a:rPr lang="en-US" sz="1200" dirty="0">
                <a:latin typeface="+mn-lt"/>
              </a:rPr>
              <a:t>To send feedback, enquiries or comments, please email us as </a:t>
            </a:r>
            <a:r>
              <a:rPr lang="en-US" sz="1200" dirty="0">
                <a:latin typeface="+mn-lt"/>
                <a:hlinkClick r:id="rId4"/>
              </a:rPr>
              <a:t>education@caritas.org.au</a:t>
            </a:r>
            <a:r>
              <a:rPr lang="en-US" sz="1200" dirty="0">
                <a:latin typeface="+mn-lt"/>
              </a:rPr>
              <a:t>  </a:t>
            </a:r>
          </a:p>
          <a:p>
            <a:pPr>
              <a:lnSpc>
                <a:spcPct val="110000"/>
              </a:lnSpc>
            </a:pPr>
            <a:r>
              <a:rPr lang="en-US" sz="1200" dirty="0">
                <a:latin typeface="+mn-lt"/>
              </a:rPr>
              <a:t>Stay up to date with events and resources! </a:t>
            </a:r>
          </a:p>
          <a:p>
            <a:pPr>
              <a:lnSpc>
                <a:spcPct val="110000"/>
              </a:lnSpc>
            </a:pPr>
            <a:r>
              <a:rPr lang="en-US" sz="1200" dirty="0">
                <a:latin typeface="+mn-lt"/>
              </a:rPr>
              <a:t>Teachers - Subscribe to Caritas Australia’s Education e-newsletter by emailing your request to </a:t>
            </a:r>
          </a:p>
          <a:p>
            <a:pPr>
              <a:lnSpc>
                <a:spcPct val="110000"/>
              </a:lnSpc>
            </a:pPr>
            <a:r>
              <a:rPr lang="en-US" sz="1200" dirty="0">
                <a:latin typeface="+mn-lt"/>
                <a:hlinkClick r:id="rId4"/>
              </a:rPr>
              <a:t>education@caritas.org.au</a:t>
            </a:r>
            <a:r>
              <a:rPr lang="en-US" sz="1200" dirty="0">
                <a:latin typeface="+mn-lt"/>
              </a:rPr>
              <a:t>  </a:t>
            </a:r>
          </a:p>
          <a:p>
            <a:pPr>
              <a:lnSpc>
                <a:spcPct val="110000"/>
              </a:lnSpc>
            </a:pPr>
            <a:endParaRPr lang="en-AU" sz="1200" i="1" kern="0" dirty="0">
              <a:solidFill>
                <a:schemeClr val="tx1"/>
              </a:solidFill>
              <a:latin typeface="+mn-lt"/>
              <a:ea typeface="Roboto" pitchFamily="2" charset="0"/>
            </a:endParaRPr>
          </a:p>
          <a:p>
            <a:pPr>
              <a:lnSpc>
                <a:spcPct val="110000"/>
              </a:lnSpc>
            </a:pPr>
            <a:endParaRPr lang="en-AU" sz="1200" i="1" kern="0" dirty="0">
              <a:solidFill>
                <a:schemeClr val="tx1"/>
              </a:solidFill>
              <a:latin typeface="+mn-lt"/>
              <a:ea typeface="Roboto" pitchFamily="2" charset="0"/>
            </a:endParaRPr>
          </a:p>
          <a:p>
            <a:pPr>
              <a:lnSpc>
                <a:spcPct val="110000"/>
              </a:lnSpc>
            </a:pPr>
            <a:r>
              <a:rPr lang="en-AU" sz="1200" i="1" kern="0" dirty="0">
                <a:solidFill>
                  <a:schemeClr val="tx1"/>
                </a:solidFill>
                <a:latin typeface="+mn-lt"/>
                <a:ea typeface="Roboto" pitchFamily="2" charset="0"/>
              </a:rPr>
              <a:t>This resource was last updated in June 2021</a:t>
            </a:r>
            <a:endParaRPr lang="en-AU" sz="1200" i="1" kern="0" dirty="0">
              <a:solidFill>
                <a:schemeClr val="tx1"/>
              </a:solidFill>
              <a:latin typeface="+mn-lt"/>
              <a:ea typeface="Roboto"/>
            </a:endParaRPr>
          </a:p>
          <a:p>
            <a:pPr>
              <a:lnSpc>
                <a:spcPct val="110000"/>
              </a:lnSpc>
            </a:pPr>
            <a:endParaRPr lang="en-US" sz="1200" dirty="0"/>
          </a:p>
          <a:p>
            <a:pPr>
              <a:lnSpc>
                <a:spcPct val="110000"/>
              </a:lnSpc>
            </a:pPr>
            <a:endParaRPr lang="en-US" sz="1200" dirty="0"/>
          </a:p>
        </p:txBody>
      </p:sp>
      <p:sp>
        <p:nvSpPr>
          <p:cNvPr id="4" name="Title 3"/>
          <p:cNvSpPr>
            <a:spLocks noGrp="1"/>
          </p:cNvSpPr>
          <p:nvPr>
            <p:ph type="title"/>
          </p:nvPr>
        </p:nvSpPr>
        <p:spPr/>
        <p:txBody>
          <a:bodyPr/>
          <a:lstStyle/>
          <a:p>
            <a:r>
              <a:rPr lang="en-US" dirty="0"/>
              <a:t>A note to teachers</a:t>
            </a:r>
          </a:p>
        </p:txBody>
      </p:sp>
    </p:spTree>
    <p:extLst>
      <p:ext uri="{BB962C8B-B14F-4D97-AF65-F5344CB8AC3E}">
        <p14:creationId xmlns:p14="http://schemas.microsoft.com/office/powerpoint/2010/main" val="293239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FOSSIL FUEL / ENERGY</a:t>
            </a:r>
            <a:endParaRPr lang="en-US" b="0" dirty="0"/>
          </a:p>
        </p:txBody>
      </p:sp>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3"/>
          </p:nvPr>
        </p:nvSpPr>
        <p:spPr>
          <a:xfrm>
            <a:off x="8337087" y="2184850"/>
            <a:ext cx="3307115" cy="3764429"/>
          </a:xfrm>
        </p:spPr>
        <p:txBody>
          <a:bodyPr lIns="91440" tIns="45720" rIns="91440" bIns="45720" anchor="t"/>
          <a:lstStyle/>
          <a:p>
            <a:r>
              <a:rPr lang="en-AU" b="1" dirty="0">
                <a:cs typeface="Segoe UI"/>
              </a:rPr>
              <a:t>Good News!</a:t>
            </a:r>
            <a:r>
              <a:rPr lang="en-AU" dirty="0">
                <a:cs typeface="Segoe UI"/>
              </a:rPr>
              <a:t> </a:t>
            </a:r>
          </a:p>
          <a:p>
            <a:r>
              <a:rPr lang="en-AU" dirty="0">
                <a:cs typeface="Segoe UI"/>
              </a:rPr>
              <a:t>Australian homes and businesses are installing and using more solar energy. </a:t>
            </a:r>
            <a:r>
              <a:rPr lang="en-US" sz="1100" dirty="0">
                <a:cs typeface="Segoe UI"/>
              </a:rPr>
              <a:t>​</a:t>
            </a:r>
            <a:r>
              <a:rPr lang="en-AU" sz="1100" dirty="0">
                <a:cs typeface="Segoe UI"/>
                <a:hlinkClick r:id="rId3"/>
              </a:rPr>
              <a:t>Source</a:t>
            </a:r>
            <a:r>
              <a:rPr lang="en-AU" sz="1100" dirty="0">
                <a:cs typeface="Segoe UI"/>
              </a:rPr>
              <a:t> </a:t>
            </a:r>
            <a:r>
              <a:rPr lang="en-AU" dirty="0">
                <a:cs typeface="Segoe UI"/>
                <a:hlinkClick r:id="rId3"/>
              </a:rPr>
              <a:t>​</a:t>
            </a:r>
            <a:endParaRPr lang="en-AU" dirty="0"/>
          </a:p>
          <a:p>
            <a:endParaRPr lang="en-AU" dirty="0">
              <a:cs typeface="Segoe UI"/>
            </a:endParaRPr>
          </a:p>
          <a:p>
            <a:endParaRPr lang="en-AU" dirty="0">
              <a:cs typeface="Segoe UI"/>
            </a:endParaRPr>
          </a:p>
          <a:p>
            <a:endParaRPr lang="en-US" dirty="0">
              <a:cs typeface="Segoe UI"/>
            </a:endParaRPr>
          </a:p>
          <a:p>
            <a:r>
              <a:rPr lang="en-US" dirty="0">
                <a:cs typeface="Segoe UI"/>
              </a:rPr>
              <a:t> </a:t>
            </a:r>
            <a:r>
              <a:rPr lang="en-AU" dirty="0">
                <a:cs typeface="Segoe UI"/>
              </a:rPr>
              <a:t>        Why is this good news?</a:t>
            </a:r>
          </a:p>
          <a:p>
            <a:endParaRPr lang="en-AU" dirty="0"/>
          </a:p>
        </p:txBody>
      </p:sp>
      <p:sp>
        <p:nvSpPr>
          <p:cNvPr id="8" name="Text Placeholder 7"/>
          <p:cNvSpPr>
            <a:spLocks noGrp="1"/>
          </p:cNvSpPr>
          <p:nvPr>
            <p:ph type="body" sz="quarter" idx="14"/>
          </p:nvPr>
        </p:nvSpPr>
        <p:spPr>
          <a:xfrm>
            <a:off x="4431545" y="2184850"/>
            <a:ext cx="3415219" cy="3764429"/>
          </a:xfrm>
        </p:spPr>
        <p:txBody>
          <a:bodyPr/>
          <a:lstStyle/>
          <a:p>
            <a:r>
              <a:rPr lang="en-US" dirty="0">
                <a:cs typeface="Segoe UI"/>
              </a:rPr>
              <a:t>Recently, Australia has been using more renewable types of energy such as solar, hydro and wind. They accounted for 24% of the energy used in the last quarter of 2020. This meant we had the lowest emissions from electricity on record.​ </a:t>
            </a:r>
            <a:r>
              <a:rPr lang="en-US" sz="1100" dirty="0">
                <a:cs typeface="Segoe UI"/>
                <a:hlinkClick r:id="rId4"/>
              </a:rPr>
              <a:t>Source</a:t>
            </a:r>
            <a:endParaRPr lang="en-US" sz="1100" dirty="0">
              <a:cs typeface="Segoe UI"/>
            </a:endParaRPr>
          </a:p>
          <a:p>
            <a:endParaRPr lang="en-US" dirty="0">
              <a:cs typeface="Segoe UI"/>
            </a:endParaRPr>
          </a:p>
          <a:p>
            <a:r>
              <a:rPr lang="en-US" dirty="0">
                <a:cs typeface="Segoe UI"/>
              </a:rPr>
              <a:t>        Write a short informative and persuasive piece on energy use in Australia and what we should do to care for creation. </a:t>
            </a:r>
          </a:p>
          <a:p>
            <a:endParaRPr lang="en-US" dirty="0"/>
          </a:p>
        </p:txBody>
      </p:sp>
      <p:sp>
        <p:nvSpPr>
          <p:cNvPr id="9" name="Text Placeholder 8"/>
          <p:cNvSpPr>
            <a:spLocks noGrp="1"/>
          </p:cNvSpPr>
          <p:nvPr>
            <p:ph type="body" sz="quarter" idx="15"/>
          </p:nvPr>
        </p:nvSpPr>
        <p:spPr>
          <a:xfrm>
            <a:off x="547798" y="2184850"/>
            <a:ext cx="3409347" cy="3764429"/>
          </a:xfrm>
        </p:spPr>
        <p:txBody>
          <a:bodyPr/>
          <a:lstStyle/>
          <a:p>
            <a:r>
              <a:rPr lang="en-AU" dirty="0">
                <a:ea typeface="Segoe UI"/>
                <a:cs typeface="Segoe UI"/>
              </a:rPr>
              <a:t>Each Australian state uses various energy sources. The </a:t>
            </a:r>
            <a:r>
              <a:rPr lang="en-AU" dirty="0">
                <a:ea typeface="Segoe UI"/>
                <a:cs typeface="Segoe UI"/>
                <a:hlinkClick r:id="rId5"/>
              </a:rPr>
              <a:t>Australian Energy Market Operator </a:t>
            </a:r>
            <a:r>
              <a:rPr lang="en-AU" dirty="0">
                <a:ea typeface="Segoe UI"/>
                <a:cs typeface="Segoe UI"/>
              </a:rPr>
              <a:t>website shows which types of energy each state uses in real time! How cool is that? </a:t>
            </a:r>
          </a:p>
          <a:p>
            <a:endParaRPr lang="en-AU" dirty="0">
              <a:ea typeface="Segoe UI"/>
              <a:cs typeface="Segoe UI"/>
            </a:endParaRPr>
          </a:p>
          <a:p>
            <a:pPr marL="285750" indent="-285750">
              <a:buFont typeface="Arial" panose="020B0604020202020204" pitchFamily="34" charset="0"/>
              <a:buChar char="•"/>
            </a:pPr>
            <a:r>
              <a:rPr lang="en-AU" dirty="0">
                <a:ea typeface="Segoe UI"/>
                <a:cs typeface="Segoe UI"/>
              </a:rPr>
              <a:t>Which states are having the least impact on climate change? </a:t>
            </a:r>
            <a:endParaRPr lang="en-US" b="1" dirty="0">
              <a:ea typeface="Segoe UI"/>
            </a:endParaRPr>
          </a:p>
          <a:p>
            <a:pPr marL="285750" indent="-285750">
              <a:buFont typeface="Arial" panose="020B0604020202020204" pitchFamily="34" charset="0"/>
              <a:buChar char="•"/>
            </a:pPr>
            <a:r>
              <a:rPr lang="en-AU" dirty="0">
                <a:ea typeface="Segoe UI"/>
                <a:cs typeface="Segoe UI"/>
              </a:rPr>
              <a:t>Which states are having the most impact on climate  change?</a:t>
            </a:r>
            <a:r>
              <a:rPr lang="en-US" dirty="0">
                <a:ea typeface="Segoe UI"/>
                <a:cs typeface="Segoe UI"/>
              </a:rPr>
              <a:t>​</a:t>
            </a:r>
            <a:endParaRPr lang="en-US" b="1" dirty="0"/>
          </a:p>
          <a:p>
            <a:endParaRPr lang="en-US" dirty="0"/>
          </a:p>
        </p:txBody>
      </p:sp>
      <p:sp>
        <p:nvSpPr>
          <p:cNvPr id="6" name="Rectangle 5">
            <a:extLst>
              <a:ext uri="{FF2B5EF4-FFF2-40B4-BE49-F238E27FC236}">
                <a16:creationId xmlns:a16="http://schemas.microsoft.com/office/drawing/2014/main" id="{36176C49-E226-499C-82FF-70AACECE5593}"/>
              </a:ext>
            </a:extLst>
          </p:cNvPr>
          <p:cNvSpPr/>
          <p:nvPr/>
        </p:nvSpPr>
        <p:spPr>
          <a:xfrm>
            <a:off x="4580806" y="3019253"/>
            <a:ext cx="3099370" cy="1384995"/>
          </a:xfrm>
          <a:prstGeom prst="rect">
            <a:avLst/>
          </a:prstGeom>
        </p:spPr>
        <p:txBody>
          <a:bodyPr wrap="square" lIns="91440" tIns="45720" rIns="91440" bIns="45720" anchor="t">
            <a:spAutoFit/>
          </a:bodyPr>
          <a:lstStyle/>
          <a:p>
            <a:endParaRPr lang="en-US" sz="1400" dirty="0"/>
          </a:p>
          <a:p>
            <a:endParaRPr lang="en-US" sz="1400" dirty="0"/>
          </a:p>
          <a:p>
            <a:endParaRPr lang="en-US" sz="1400" dirty="0"/>
          </a:p>
          <a:p>
            <a:endParaRPr lang="en-US" sz="1400" dirty="0">
              <a:hlinkClick r:id="rId6"/>
            </a:endParaRPr>
          </a:p>
          <a:p>
            <a:endParaRPr lang="en-US" sz="1400" b="1" dirty="0"/>
          </a:p>
          <a:p>
            <a:endParaRPr lang="en-US" sz="1400" b="1" dirty="0"/>
          </a:p>
        </p:txBody>
      </p:sp>
      <p:sp>
        <p:nvSpPr>
          <p:cNvPr id="7" name="Rectangle 6">
            <a:extLst>
              <a:ext uri="{FF2B5EF4-FFF2-40B4-BE49-F238E27FC236}">
                <a16:creationId xmlns:a16="http://schemas.microsoft.com/office/drawing/2014/main" id="{A227214E-E0DA-49D4-84D3-4217A2CB569A}"/>
              </a:ext>
            </a:extLst>
          </p:cNvPr>
          <p:cNvSpPr/>
          <p:nvPr/>
        </p:nvSpPr>
        <p:spPr>
          <a:xfrm>
            <a:off x="8655283" y="3019253"/>
            <a:ext cx="3053388" cy="307777"/>
          </a:xfrm>
          <a:prstGeom prst="rect">
            <a:avLst/>
          </a:prstGeom>
        </p:spPr>
        <p:txBody>
          <a:bodyPr wrap="square" lIns="91440" tIns="45720" rIns="91440" bIns="45720" anchor="t">
            <a:spAutoFit/>
          </a:bodyPr>
          <a:lstStyle/>
          <a:p>
            <a:pPr>
              <a:spcAft>
                <a:spcPts val="600"/>
              </a:spcAft>
            </a:pPr>
            <a:endParaRPr lang="en-US" sz="1400" b="1" dirty="0">
              <a:solidFill>
                <a:srgbClr val="0C244C"/>
              </a:solidFill>
              <a:cs typeface="Arial"/>
            </a:endParaRPr>
          </a:p>
        </p:txBody>
      </p:sp>
      <p:pic>
        <p:nvPicPr>
          <p:cNvPr id="22" name="Graphic 22" descr="Solar Panels with solid fill">
            <a:extLst>
              <a:ext uri="{FF2B5EF4-FFF2-40B4-BE49-F238E27FC236}">
                <a16:creationId xmlns:a16="http://schemas.microsoft.com/office/drawing/2014/main" id="{84957247-4524-4C35-BB98-AD66670132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3171" y="1603813"/>
            <a:ext cx="529131" cy="535679"/>
          </a:xfrm>
          <a:prstGeom prst="rect">
            <a:avLst/>
          </a:prstGeom>
        </p:spPr>
      </p:pic>
      <p:pic>
        <p:nvPicPr>
          <p:cNvPr id="24" name="Graphic 24" descr="Wind Turbines with solid fill">
            <a:extLst>
              <a:ext uri="{FF2B5EF4-FFF2-40B4-BE49-F238E27FC236}">
                <a16:creationId xmlns:a16="http://schemas.microsoft.com/office/drawing/2014/main" id="{326B1B4E-4AC7-475B-BD6D-811B9147B8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8863" y="1678509"/>
            <a:ext cx="485248" cy="513775"/>
          </a:xfrm>
          <a:prstGeom prst="rect">
            <a:avLst/>
          </a:prstGeom>
        </p:spPr>
      </p:pic>
      <p:pic>
        <p:nvPicPr>
          <p:cNvPr id="12" name="Graphic 11" descr="Bar graph with downward trend">
            <a:extLst>
              <a:ext uri="{FF2B5EF4-FFF2-40B4-BE49-F238E27FC236}">
                <a16:creationId xmlns:a16="http://schemas.microsoft.com/office/drawing/2014/main" id="{8388B9CA-DF26-480D-9E5A-94FA4A8687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05549" y="1603813"/>
            <a:ext cx="524425" cy="524425"/>
          </a:xfrm>
          <a:prstGeom prst="rect">
            <a:avLst/>
          </a:prstGeom>
        </p:spPr>
      </p:pic>
      <p:sp>
        <p:nvSpPr>
          <p:cNvPr id="16" name="Round Diagonal Corner Rectangle 5">
            <a:extLst>
              <a:ext uri="{FF2B5EF4-FFF2-40B4-BE49-F238E27FC236}">
                <a16:creationId xmlns:a16="http://schemas.microsoft.com/office/drawing/2014/main" id="{91EBB77C-8183-477D-AC43-8CAF38F03979}"/>
              </a:ext>
            </a:extLst>
          </p:cNvPr>
          <p:cNvSpPr/>
          <p:nvPr/>
        </p:nvSpPr>
        <p:spPr>
          <a:xfrm>
            <a:off x="4310684" y="1503558"/>
            <a:ext cx="3570632" cy="4525114"/>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7" name="Round Diagonal Corner Rectangle 5">
            <a:extLst>
              <a:ext uri="{FF2B5EF4-FFF2-40B4-BE49-F238E27FC236}">
                <a16:creationId xmlns:a16="http://schemas.microsoft.com/office/drawing/2014/main" id="{91EBB77C-8183-477D-AC43-8CAF38F03979}"/>
              </a:ext>
            </a:extLst>
          </p:cNvPr>
          <p:cNvSpPr/>
          <p:nvPr/>
        </p:nvSpPr>
        <p:spPr>
          <a:xfrm>
            <a:off x="8164959" y="1437892"/>
            <a:ext cx="3570715" cy="4537765"/>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8" name="Round Diagonal Corner Rectangle 5">
            <a:extLst>
              <a:ext uri="{FF2B5EF4-FFF2-40B4-BE49-F238E27FC236}">
                <a16:creationId xmlns:a16="http://schemas.microsoft.com/office/drawing/2014/main" id="{91EBB77C-8183-477D-AC43-8CAF38F03979}"/>
              </a:ext>
            </a:extLst>
          </p:cNvPr>
          <p:cNvSpPr/>
          <p:nvPr/>
        </p:nvSpPr>
        <p:spPr>
          <a:xfrm>
            <a:off x="448270" y="1503558"/>
            <a:ext cx="3564493" cy="4525114"/>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38" name="Group 37">
            <a:extLst>
              <a:ext uri="{FF2B5EF4-FFF2-40B4-BE49-F238E27FC236}">
                <a16:creationId xmlns:a16="http://schemas.microsoft.com/office/drawing/2014/main" id="{3CEC39F6-A903-4875-8426-A27C038E1A39}"/>
              </a:ext>
            </a:extLst>
          </p:cNvPr>
          <p:cNvGrpSpPr/>
          <p:nvPr/>
        </p:nvGrpSpPr>
        <p:grpSpPr>
          <a:xfrm>
            <a:off x="8318450" y="4426518"/>
            <a:ext cx="483850" cy="423272"/>
            <a:chOff x="7387863" y="2018830"/>
            <a:chExt cx="1393239" cy="1217669"/>
          </a:xfrm>
          <a:solidFill>
            <a:srgbClr val="0D254A"/>
          </a:solidFill>
        </p:grpSpPr>
        <p:sp>
          <p:nvSpPr>
            <p:cNvPr id="39" name="Freeform 88"/>
            <p:cNvSpPr>
              <a:spLocks noEditPoints="1"/>
            </p:cNvSpPr>
            <p:nvPr/>
          </p:nvSpPr>
          <p:spPr bwMode="auto">
            <a:xfrm>
              <a:off x="7387863" y="2018830"/>
              <a:ext cx="1019443" cy="1132715"/>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0"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41" name="Group 102"/>
          <p:cNvGrpSpPr>
            <a:grpSpLocks noChangeAspect="1"/>
          </p:cNvGrpSpPr>
          <p:nvPr/>
        </p:nvGrpSpPr>
        <p:grpSpPr bwMode="auto">
          <a:xfrm rot="828422">
            <a:off x="4631453" y="4457914"/>
            <a:ext cx="277280" cy="458008"/>
            <a:chOff x="2104" y="247"/>
            <a:chExt cx="112" cy="185"/>
          </a:xfrm>
        </p:grpSpPr>
        <p:sp>
          <p:nvSpPr>
            <p:cNvPr id="42" name="AutoShape 101"/>
            <p:cNvSpPr>
              <a:spLocks noChangeAspect="1" noChangeArrowheads="1" noTextEdit="1"/>
            </p:cNvSpPr>
            <p:nvPr/>
          </p:nvSpPr>
          <p:spPr bwMode="auto">
            <a:xfrm>
              <a:off x="2104" y="248"/>
              <a:ext cx="106" cy="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3" name="Freeform 103"/>
            <p:cNvSpPr>
              <a:spLocks noEditPoints="1"/>
            </p:cNvSpPr>
            <p:nvPr/>
          </p:nvSpPr>
          <p:spPr bwMode="auto">
            <a:xfrm>
              <a:off x="2104" y="247"/>
              <a:ext cx="112" cy="185"/>
            </a:xfrm>
            <a:custGeom>
              <a:avLst/>
              <a:gdLst>
                <a:gd name="T0" fmla="*/ 60 w 161"/>
                <a:gd name="T1" fmla="*/ 226 h 269"/>
                <a:gd name="T2" fmla="*/ 135 w 161"/>
                <a:gd name="T3" fmla="*/ 67 h 269"/>
                <a:gd name="T4" fmla="*/ 125 w 161"/>
                <a:gd name="T5" fmla="*/ 68 h 269"/>
                <a:gd name="T6" fmla="*/ 49 w 161"/>
                <a:gd name="T7" fmla="*/ 228 h 269"/>
                <a:gd name="T8" fmla="*/ 60 w 161"/>
                <a:gd name="T9" fmla="*/ 226 h 269"/>
                <a:gd name="T10" fmla="*/ 44 w 161"/>
                <a:gd name="T11" fmla="*/ 218 h 269"/>
                <a:gd name="T12" fmla="*/ 120 w 161"/>
                <a:gd name="T13" fmla="*/ 59 h 269"/>
                <a:gd name="T14" fmla="*/ 99 w 161"/>
                <a:gd name="T15" fmla="*/ 55 h 269"/>
                <a:gd name="T16" fmla="*/ 24 w 161"/>
                <a:gd name="T17" fmla="*/ 214 h 269"/>
                <a:gd name="T18" fmla="*/ 44 w 161"/>
                <a:gd name="T19" fmla="*/ 218 h 269"/>
                <a:gd name="T20" fmla="*/ 30 w 161"/>
                <a:gd name="T21" fmla="*/ 252 h 269"/>
                <a:gd name="T22" fmla="*/ 1 w 161"/>
                <a:gd name="T23" fmla="*/ 244 h 269"/>
                <a:gd name="T24" fmla="*/ 7 w 161"/>
                <a:gd name="T25" fmla="*/ 268 h 269"/>
                <a:gd name="T26" fmla="*/ 30 w 161"/>
                <a:gd name="T27" fmla="*/ 252 h 269"/>
                <a:gd name="T28" fmla="*/ 7 w 161"/>
                <a:gd name="T29" fmla="*/ 208 h 269"/>
                <a:gd name="T30" fmla="*/ 0 w 161"/>
                <a:gd name="T31" fmla="*/ 213 h 269"/>
                <a:gd name="T32" fmla="*/ 8 w 161"/>
                <a:gd name="T33" fmla="*/ 238 h 269"/>
                <a:gd name="T34" fmla="*/ 7 w 161"/>
                <a:gd name="T35" fmla="*/ 234 h 269"/>
                <a:gd name="T36" fmla="*/ 3 w 161"/>
                <a:gd name="T37" fmla="*/ 232 h 269"/>
                <a:gd name="T38" fmla="*/ 4 w 161"/>
                <a:gd name="T39" fmla="*/ 210 h 269"/>
                <a:gd name="T40" fmla="*/ 50 w 161"/>
                <a:gd name="T41" fmla="*/ 233 h 269"/>
                <a:gd name="T42" fmla="*/ 50 w 161"/>
                <a:gd name="T43" fmla="*/ 237 h 269"/>
                <a:gd name="T44" fmla="*/ 7 w 161"/>
                <a:gd name="T45" fmla="*/ 234 h 269"/>
                <a:gd name="T46" fmla="*/ 34 w 161"/>
                <a:gd name="T47" fmla="*/ 251 h 269"/>
                <a:gd name="T48" fmla="*/ 54 w 161"/>
                <a:gd name="T49" fmla="*/ 235 h 269"/>
                <a:gd name="T50" fmla="*/ 7 w 161"/>
                <a:gd name="T51" fmla="*/ 208 h 269"/>
                <a:gd name="T52" fmla="*/ 83 w 161"/>
                <a:gd name="T53" fmla="*/ 47 h 269"/>
                <a:gd name="T54" fmla="*/ 8 w 161"/>
                <a:gd name="T55" fmla="*/ 206 h 269"/>
                <a:gd name="T56" fmla="*/ 18 w 161"/>
                <a:gd name="T57" fmla="*/ 205 h 269"/>
                <a:gd name="T58" fmla="*/ 94 w 161"/>
                <a:gd name="T59" fmla="*/ 45 h 269"/>
                <a:gd name="T60" fmla="*/ 83 w 161"/>
                <a:gd name="T61" fmla="*/ 47 h 269"/>
                <a:gd name="T62" fmla="*/ 89 w 161"/>
                <a:gd name="T63" fmla="*/ 35 h 269"/>
                <a:gd name="T64" fmla="*/ 138 w 161"/>
                <a:gd name="T65" fmla="*/ 65 h 269"/>
                <a:gd name="T66" fmla="*/ 142 w 161"/>
                <a:gd name="T67" fmla="*/ 57 h 269"/>
                <a:gd name="T68" fmla="*/ 89 w 161"/>
                <a:gd name="T69" fmla="*/ 35 h 269"/>
                <a:gd name="T70" fmla="*/ 160 w 161"/>
                <a:gd name="T71" fmla="*/ 26 h 269"/>
                <a:gd name="T72" fmla="*/ 120 w 161"/>
                <a:gd name="T73" fmla="*/ 1 h 269"/>
                <a:gd name="T74" fmla="*/ 102 w 161"/>
                <a:gd name="T75" fmla="*/ 7 h 269"/>
                <a:gd name="T76" fmla="*/ 118 w 161"/>
                <a:gd name="T77" fmla="*/ 39 h 269"/>
                <a:gd name="T78" fmla="*/ 96 w 161"/>
                <a:gd name="T79" fmla="*/ 25 h 269"/>
                <a:gd name="T80" fmla="*/ 113 w 161"/>
                <a:gd name="T81" fmla="*/ 3 h 269"/>
                <a:gd name="T82" fmla="*/ 152 w 161"/>
                <a:gd name="T83" fmla="*/ 21 h 269"/>
                <a:gd name="T84" fmla="*/ 156 w 161"/>
                <a:gd name="T85" fmla="*/ 35 h 269"/>
                <a:gd name="T86" fmla="*/ 118 w 161"/>
                <a:gd name="T87" fmla="*/ 36 h 269"/>
                <a:gd name="T88" fmla="*/ 118 w 161"/>
                <a:gd name="T89" fmla="*/ 40 h 269"/>
                <a:gd name="T90" fmla="*/ 149 w 161"/>
                <a:gd name="T91" fmla="*/ 56 h 269"/>
                <a:gd name="T92" fmla="*/ 160 w 161"/>
                <a:gd name="T93"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269">
                  <a:moveTo>
                    <a:pt x="60" y="226"/>
                  </a:moveTo>
                  <a:lnTo>
                    <a:pt x="60" y="226"/>
                  </a:lnTo>
                  <a:lnTo>
                    <a:pt x="138" y="75"/>
                  </a:lnTo>
                  <a:cubicBezTo>
                    <a:pt x="139" y="72"/>
                    <a:pt x="138" y="68"/>
                    <a:pt x="135" y="67"/>
                  </a:cubicBezTo>
                  <a:lnTo>
                    <a:pt x="133" y="66"/>
                  </a:lnTo>
                  <a:cubicBezTo>
                    <a:pt x="130" y="64"/>
                    <a:pt x="127" y="65"/>
                    <a:pt x="125" y="68"/>
                  </a:cubicBezTo>
                  <a:lnTo>
                    <a:pt x="47" y="220"/>
                  </a:lnTo>
                  <a:cubicBezTo>
                    <a:pt x="45" y="223"/>
                    <a:pt x="47" y="226"/>
                    <a:pt x="49" y="228"/>
                  </a:cubicBezTo>
                  <a:lnTo>
                    <a:pt x="52" y="229"/>
                  </a:lnTo>
                  <a:cubicBezTo>
                    <a:pt x="55" y="230"/>
                    <a:pt x="58" y="229"/>
                    <a:pt x="60" y="226"/>
                  </a:cubicBezTo>
                  <a:close/>
                  <a:moveTo>
                    <a:pt x="44" y="218"/>
                  </a:moveTo>
                  <a:lnTo>
                    <a:pt x="44" y="218"/>
                  </a:lnTo>
                  <a:lnTo>
                    <a:pt x="122" y="67"/>
                  </a:lnTo>
                  <a:cubicBezTo>
                    <a:pt x="124" y="64"/>
                    <a:pt x="122" y="60"/>
                    <a:pt x="120" y="59"/>
                  </a:cubicBezTo>
                  <a:lnTo>
                    <a:pt x="107" y="52"/>
                  </a:lnTo>
                  <a:cubicBezTo>
                    <a:pt x="104" y="51"/>
                    <a:pt x="101" y="52"/>
                    <a:pt x="99" y="55"/>
                  </a:cubicBezTo>
                  <a:lnTo>
                    <a:pt x="21" y="207"/>
                  </a:lnTo>
                  <a:cubicBezTo>
                    <a:pt x="20" y="209"/>
                    <a:pt x="21" y="213"/>
                    <a:pt x="24" y="214"/>
                  </a:cubicBezTo>
                  <a:lnTo>
                    <a:pt x="36" y="221"/>
                  </a:lnTo>
                  <a:cubicBezTo>
                    <a:pt x="39" y="222"/>
                    <a:pt x="42" y="221"/>
                    <a:pt x="44" y="218"/>
                  </a:cubicBezTo>
                  <a:close/>
                  <a:moveTo>
                    <a:pt x="30" y="252"/>
                  </a:moveTo>
                  <a:lnTo>
                    <a:pt x="30" y="252"/>
                  </a:lnTo>
                  <a:lnTo>
                    <a:pt x="1" y="237"/>
                  </a:lnTo>
                  <a:cubicBezTo>
                    <a:pt x="1" y="239"/>
                    <a:pt x="1" y="242"/>
                    <a:pt x="1" y="244"/>
                  </a:cubicBezTo>
                  <a:lnTo>
                    <a:pt x="2" y="265"/>
                  </a:lnTo>
                  <a:cubicBezTo>
                    <a:pt x="2" y="268"/>
                    <a:pt x="4" y="269"/>
                    <a:pt x="7" y="268"/>
                  </a:cubicBezTo>
                  <a:lnTo>
                    <a:pt x="25" y="256"/>
                  </a:lnTo>
                  <a:cubicBezTo>
                    <a:pt x="26" y="255"/>
                    <a:pt x="28" y="254"/>
                    <a:pt x="30" y="252"/>
                  </a:cubicBezTo>
                  <a:close/>
                  <a:moveTo>
                    <a:pt x="7" y="208"/>
                  </a:moveTo>
                  <a:lnTo>
                    <a:pt x="7" y="208"/>
                  </a:lnTo>
                  <a:cubicBezTo>
                    <a:pt x="6" y="207"/>
                    <a:pt x="5" y="207"/>
                    <a:pt x="4" y="207"/>
                  </a:cubicBezTo>
                  <a:cubicBezTo>
                    <a:pt x="1" y="207"/>
                    <a:pt x="0" y="209"/>
                    <a:pt x="0" y="213"/>
                  </a:cubicBezTo>
                  <a:lnTo>
                    <a:pt x="0" y="234"/>
                  </a:lnTo>
                  <a:lnTo>
                    <a:pt x="8" y="238"/>
                  </a:lnTo>
                  <a:lnTo>
                    <a:pt x="7" y="237"/>
                  </a:lnTo>
                  <a:lnTo>
                    <a:pt x="7" y="234"/>
                  </a:lnTo>
                  <a:lnTo>
                    <a:pt x="7" y="234"/>
                  </a:lnTo>
                  <a:lnTo>
                    <a:pt x="3" y="232"/>
                  </a:lnTo>
                  <a:lnTo>
                    <a:pt x="3" y="212"/>
                  </a:lnTo>
                  <a:cubicBezTo>
                    <a:pt x="3" y="212"/>
                    <a:pt x="3" y="210"/>
                    <a:pt x="4" y="210"/>
                  </a:cubicBezTo>
                  <a:cubicBezTo>
                    <a:pt x="4" y="210"/>
                    <a:pt x="5" y="210"/>
                    <a:pt x="5" y="211"/>
                  </a:cubicBezTo>
                  <a:lnTo>
                    <a:pt x="50" y="233"/>
                  </a:lnTo>
                  <a:cubicBezTo>
                    <a:pt x="50" y="234"/>
                    <a:pt x="51" y="234"/>
                    <a:pt x="51" y="235"/>
                  </a:cubicBezTo>
                  <a:cubicBezTo>
                    <a:pt x="51" y="236"/>
                    <a:pt x="51" y="236"/>
                    <a:pt x="50" y="237"/>
                  </a:cubicBezTo>
                  <a:lnTo>
                    <a:pt x="34" y="247"/>
                  </a:lnTo>
                  <a:lnTo>
                    <a:pt x="7" y="234"/>
                  </a:lnTo>
                  <a:lnTo>
                    <a:pt x="8" y="238"/>
                  </a:lnTo>
                  <a:lnTo>
                    <a:pt x="34" y="251"/>
                  </a:lnTo>
                  <a:lnTo>
                    <a:pt x="52" y="239"/>
                  </a:lnTo>
                  <a:cubicBezTo>
                    <a:pt x="53" y="238"/>
                    <a:pt x="54" y="237"/>
                    <a:pt x="54" y="235"/>
                  </a:cubicBezTo>
                  <a:cubicBezTo>
                    <a:pt x="54" y="233"/>
                    <a:pt x="53" y="232"/>
                    <a:pt x="51" y="231"/>
                  </a:cubicBezTo>
                  <a:lnTo>
                    <a:pt x="7" y="208"/>
                  </a:lnTo>
                  <a:close/>
                  <a:moveTo>
                    <a:pt x="83" y="47"/>
                  </a:moveTo>
                  <a:lnTo>
                    <a:pt x="83" y="47"/>
                  </a:lnTo>
                  <a:lnTo>
                    <a:pt x="5" y="198"/>
                  </a:lnTo>
                  <a:cubicBezTo>
                    <a:pt x="4" y="201"/>
                    <a:pt x="5" y="205"/>
                    <a:pt x="8" y="206"/>
                  </a:cubicBezTo>
                  <a:lnTo>
                    <a:pt x="10" y="207"/>
                  </a:lnTo>
                  <a:cubicBezTo>
                    <a:pt x="13" y="209"/>
                    <a:pt x="17" y="208"/>
                    <a:pt x="18" y="205"/>
                  </a:cubicBezTo>
                  <a:lnTo>
                    <a:pt x="96" y="53"/>
                  </a:lnTo>
                  <a:cubicBezTo>
                    <a:pt x="98" y="50"/>
                    <a:pt x="97" y="47"/>
                    <a:pt x="94" y="45"/>
                  </a:cubicBezTo>
                  <a:lnTo>
                    <a:pt x="91" y="44"/>
                  </a:lnTo>
                  <a:cubicBezTo>
                    <a:pt x="88" y="43"/>
                    <a:pt x="85" y="44"/>
                    <a:pt x="83" y="47"/>
                  </a:cubicBezTo>
                  <a:close/>
                  <a:moveTo>
                    <a:pt x="89" y="35"/>
                  </a:moveTo>
                  <a:lnTo>
                    <a:pt x="89" y="35"/>
                  </a:lnTo>
                  <a:cubicBezTo>
                    <a:pt x="88" y="37"/>
                    <a:pt x="89" y="40"/>
                    <a:pt x="92" y="41"/>
                  </a:cubicBezTo>
                  <a:lnTo>
                    <a:pt x="138" y="65"/>
                  </a:lnTo>
                  <a:cubicBezTo>
                    <a:pt x="140" y="66"/>
                    <a:pt x="143" y="65"/>
                    <a:pt x="144" y="63"/>
                  </a:cubicBezTo>
                  <a:cubicBezTo>
                    <a:pt x="145" y="61"/>
                    <a:pt x="144" y="58"/>
                    <a:pt x="142" y="57"/>
                  </a:cubicBezTo>
                  <a:lnTo>
                    <a:pt x="96" y="33"/>
                  </a:lnTo>
                  <a:cubicBezTo>
                    <a:pt x="93" y="32"/>
                    <a:pt x="91" y="33"/>
                    <a:pt x="89" y="35"/>
                  </a:cubicBezTo>
                  <a:close/>
                  <a:moveTo>
                    <a:pt x="160" y="26"/>
                  </a:moveTo>
                  <a:lnTo>
                    <a:pt x="160" y="26"/>
                  </a:lnTo>
                  <a:cubicBezTo>
                    <a:pt x="159" y="23"/>
                    <a:pt x="157" y="20"/>
                    <a:pt x="153" y="18"/>
                  </a:cubicBezTo>
                  <a:lnTo>
                    <a:pt x="120" y="1"/>
                  </a:lnTo>
                  <a:cubicBezTo>
                    <a:pt x="118" y="1"/>
                    <a:pt x="116" y="0"/>
                    <a:pt x="113" y="0"/>
                  </a:cubicBezTo>
                  <a:cubicBezTo>
                    <a:pt x="108" y="1"/>
                    <a:pt x="104" y="3"/>
                    <a:pt x="102" y="7"/>
                  </a:cubicBezTo>
                  <a:lnTo>
                    <a:pt x="92" y="26"/>
                  </a:lnTo>
                  <a:lnTo>
                    <a:pt x="118" y="39"/>
                  </a:lnTo>
                  <a:lnTo>
                    <a:pt x="118" y="36"/>
                  </a:lnTo>
                  <a:lnTo>
                    <a:pt x="96" y="25"/>
                  </a:lnTo>
                  <a:lnTo>
                    <a:pt x="105" y="8"/>
                  </a:lnTo>
                  <a:cubicBezTo>
                    <a:pt x="106" y="5"/>
                    <a:pt x="110" y="3"/>
                    <a:pt x="113" y="3"/>
                  </a:cubicBezTo>
                  <a:cubicBezTo>
                    <a:pt x="115" y="3"/>
                    <a:pt x="117" y="3"/>
                    <a:pt x="119" y="4"/>
                  </a:cubicBezTo>
                  <a:lnTo>
                    <a:pt x="152" y="21"/>
                  </a:lnTo>
                  <a:cubicBezTo>
                    <a:pt x="154" y="22"/>
                    <a:pt x="156" y="24"/>
                    <a:pt x="157" y="27"/>
                  </a:cubicBezTo>
                  <a:cubicBezTo>
                    <a:pt x="158" y="30"/>
                    <a:pt x="158" y="32"/>
                    <a:pt x="156" y="35"/>
                  </a:cubicBezTo>
                  <a:lnTo>
                    <a:pt x="148" y="51"/>
                  </a:lnTo>
                  <a:lnTo>
                    <a:pt x="118" y="36"/>
                  </a:lnTo>
                  <a:lnTo>
                    <a:pt x="118" y="36"/>
                  </a:lnTo>
                  <a:lnTo>
                    <a:pt x="118" y="40"/>
                  </a:lnTo>
                  <a:lnTo>
                    <a:pt x="118" y="39"/>
                  </a:lnTo>
                  <a:lnTo>
                    <a:pt x="149" y="56"/>
                  </a:lnTo>
                  <a:lnTo>
                    <a:pt x="159" y="36"/>
                  </a:lnTo>
                  <a:cubicBezTo>
                    <a:pt x="161" y="33"/>
                    <a:pt x="161" y="30"/>
                    <a:pt x="160" y="26"/>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143162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p:txBody>
          <a:bodyPr lIns="91440" tIns="45720" rIns="91440" bIns="45720" anchor="t"/>
          <a:lstStyle/>
          <a:p>
            <a:pPr>
              <a:lnSpc>
                <a:spcPct val="100000"/>
              </a:lnSpc>
            </a:pPr>
            <a:r>
              <a:rPr lang="en-US" dirty="0"/>
              <a:t>The way in which we have built our cities has also resulted in urban heat islands. In places like western Sydney, it is becoming more difficult for children to play outdoors, or to learn, because it is just too hot. </a:t>
            </a:r>
          </a:p>
          <a:p>
            <a:pPr>
              <a:lnSpc>
                <a:spcPct val="100000"/>
              </a:lnSpc>
            </a:pPr>
            <a:r>
              <a:rPr lang="en-US" dirty="0"/>
              <a:t>Dr. Sebastian Pfautsch says: “… </a:t>
            </a:r>
            <a:r>
              <a:rPr lang="en-US" b="1" dirty="0"/>
              <a:t>looking at Bureau of Meteorology data we know that ambient heat during school days in summer is rising. This means if you have no air conditioning, you see more days of high classroom temperatures too. You learn less in these classrooms</a:t>
            </a:r>
            <a:r>
              <a:rPr lang="en-US" dirty="0"/>
              <a:t>.”</a:t>
            </a:r>
            <a:endParaRPr lang="en-US" baseline="30000" dirty="0"/>
          </a:p>
          <a:p>
            <a:pPr>
              <a:lnSpc>
                <a:spcPct val="100000"/>
              </a:lnSpc>
            </a:pPr>
            <a:r>
              <a:rPr lang="en-US" sz="1100" dirty="0">
                <a:solidFill>
                  <a:srgbClr val="0D254A"/>
                </a:solidFill>
              </a:rPr>
              <a:t>Source: </a:t>
            </a:r>
            <a:r>
              <a:rPr lang="en-US" sz="1100" dirty="0">
                <a:solidFill>
                  <a:srgbClr val="0D254A"/>
                </a:solidFill>
                <a:hlinkClick r:id="rId3"/>
              </a:rPr>
              <a:t>Australian Catholic Bishops Conference Social Justice Statement 2021-22 </a:t>
            </a:r>
            <a:r>
              <a:rPr lang="en-US" sz="1100" dirty="0"/>
              <a:t>p. 5</a:t>
            </a:r>
          </a:p>
          <a:p>
            <a:pPr>
              <a:lnSpc>
                <a:spcPct val="100000"/>
              </a:lnSpc>
            </a:pPr>
            <a:endParaRPr lang="en-US" dirty="0"/>
          </a:p>
          <a:p>
            <a:pPr>
              <a:lnSpc>
                <a:spcPct val="100000"/>
              </a:lnSpc>
            </a:pPr>
            <a:br>
              <a:rPr lang="en-AU" b="1" dirty="0"/>
            </a:br>
            <a:r>
              <a:rPr lang="en-AU" b="1" dirty="0"/>
              <a:t>      Reflect: </a:t>
            </a:r>
            <a:r>
              <a:rPr lang="en-AU" dirty="0"/>
              <a:t>Can you think of a time when extreme heat impacted your ability to learn, play, rest? Have you noticed any changes in the climate during your lifetime?</a:t>
            </a:r>
            <a:endParaRPr lang="en-US"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Rising temperatures</a:t>
            </a:r>
            <a:endParaRPr lang="en-US" b="0" dirty="0"/>
          </a:p>
        </p:txBody>
      </p:sp>
      <p:sp>
        <p:nvSpPr>
          <p:cNvPr id="9" name="Text Placeholder 8"/>
          <p:cNvSpPr>
            <a:spLocks noGrp="1"/>
          </p:cNvSpPr>
          <p:nvPr>
            <p:ph type="body" sz="quarter" idx="12"/>
          </p:nvPr>
        </p:nvSpPr>
        <p:spPr>
          <a:xfrm>
            <a:off x="7145617" y="5093972"/>
            <a:ext cx="4537075" cy="280987"/>
          </a:xfrm>
        </p:spPr>
        <p:txBody>
          <a:bodyPr/>
          <a:lstStyle/>
          <a:p>
            <a:pPr>
              <a:lnSpc>
                <a:spcPct val="100000"/>
              </a:lnSpc>
            </a:pPr>
            <a:r>
              <a:rPr lang="en-US" sz="900" i="1" dirty="0"/>
              <a:t>The summer 2019/20 temperatures in Jordan Springs, near Penrith, an area suffering from the urban heat island effect. Image: Dr Sebastian Pfautsch.  </a:t>
            </a:r>
            <a:r>
              <a:rPr lang="en-US" sz="900" i="1" u="sng" dirty="0">
                <a:hlinkClick r:id="rId4"/>
              </a:rPr>
              <a:t>Source</a:t>
            </a:r>
            <a:endParaRPr lang="en-US" sz="900" u="sng" dirty="0">
              <a:hlinkClick r:id="rId5"/>
            </a:endParaRPr>
          </a:p>
        </p:txBody>
      </p:sp>
      <p:sp>
        <p:nvSpPr>
          <p:cNvPr id="5" name="Rectangle 4">
            <a:extLst>
              <a:ext uri="{FF2B5EF4-FFF2-40B4-BE49-F238E27FC236}">
                <a16:creationId xmlns:a16="http://schemas.microsoft.com/office/drawing/2014/main" id="{A536C3C9-9507-4ECB-A012-1C542C1A251A}"/>
              </a:ext>
            </a:extLst>
          </p:cNvPr>
          <p:cNvSpPr/>
          <p:nvPr/>
        </p:nvSpPr>
        <p:spPr>
          <a:xfrm>
            <a:off x="8832304" y="7207820"/>
            <a:ext cx="8327921" cy="369332"/>
          </a:xfrm>
          <a:prstGeom prst="rect">
            <a:avLst/>
          </a:prstGeom>
        </p:spPr>
        <p:txBody>
          <a:bodyPr wrap="none">
            <a:spAutoFit/>
          </a:bodyPr>
          <a:lstStyle/>
          <a:p>
            <a:r>
              <a:rPr lang="en-US" dirty="0"/>
              <a:t>Plastic packaging accounts for 50% of waste –I couldn’t find the source for this. </a:t>
            </a:r>
          </a:p>
        </p:txBody>
      </p:sp>
      <p:sp>
        <p:nvSpPr>
          <p:cNvPr id="10" name="Round Diagonal Corner Rectangle 5">
            <a:extLst>
              <a:ext uri="{FF2B5EF4-FFF2-40B4-BE49-F238E27FC236}">
                <a16:creationId xmlns:a16="http://schemas.microsoft.com/office/drawing/2014/main" id="{E53E6F7E-26D7-42EC-8A22-FA801D852334}"/>
              </a:ext>
            </a:extLst>
          </p:cNvPr>
          <p:cNvSpPr/>
          <p:nvPr/>
        </p:nvSpPr>
        <p:spPr>
          <a:xfrm>
            <a:off x="201028" y="4530903"/>
            <a:ext cx="6604000" cy="1412148"/>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11" name="Freeform 231"/>
          <p:cNvSpPr>
            <a:spLocks noEditPoints="1"/>
          </p:cNvSpPr>
          <p:nvPr/>
        </p:nvSpPr>
        <p:spPr bwMode="auto">
          <a:xfrm>
            <a:off x="353104" y="4744978"/>
            <a:ext cx="312408" cy="360912"/>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pic>
        <p:nvPicPr>
          <p:cNvPr id="1026" name="Picture 2" descr="The temperature reflecting off rooftops in Jordan Springs, an area suffering from the urban heat island effect. A scale at right represents the highs and lows, with rooftops reaching 65 degrees celsius">
            <a:extLst>
              <a:ext uri="{FF2B5EF4-FFF2-40B4-BE49-F238E27FC236}">
                <a16:creationId xmlns:a16="http://schemas.microsoft.com/office/drawing/2014/main" id="{21B1C3CB-C9C2-4AED-AB2B-F1F28FF69E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45617" y="1422146"/>
            <a:ext cx="4809121" cy="365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264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uttersnap-GH5ZA-8adZs-unsplash.jpg" title="An aerial view of an intersection with many cars."/>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7273925" y="1601788"/>
            <a:ext cx="4440238" cy="4075112"/>
          </a:xfrm>
        </p:spPr>
      </p:pic>
      <p:sp>
        <p:nvSpPr>
          <p:cNvPr id="11" name="Text Placeholder 3">
            <a:extLst>
              <a:ext uri="{FF2B5EF4-FFF2-40B4-BE49-F238E27FC236}">
                <a16:creationId xmlns:a16="http://schemas.microsoft.com/office/drawing/2014/main" id="{8F1B3315-EBE6-4AA5-AE51-ACD939430CD0}"/>
              </a:ext>
            </a:extLst>
          </p:cNvPr>
          <p:cNvSpPr txBox="1">
            <a:spLocks/>
          </p:cNvSpPr>
          <p:nvPr/>
        </p:nvSpPr>
        <p:spPr>
          <a:xfrm>
            <a:off x="479425" y="1234352"/>
            <a:ext cx="6470648" cy="4980682"/>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4" name="Text Placeholder 3"/>
          <p:cNvSpPr>
            <a:spLocks noGrp="1"/>
          </p:cNvSpPr>
          <p:nvPr>
            <p:ph type="body" sz="quarter" idx="10"/>
          </p:nvPr>
        </p:nvSpPr>
        <p:spPr>
          <a:xfrm>
            <a:off x="452250" y="1454428"/>
            <a:ext cx="6497823" cy="4347864"/>
          </a:xfrm>
        </p:spPr>
        <p:txBody>
          <a:bodyPr/>
          <a:lstStyle/>
          <a:p>
            <a:pPr>
              <a:lnSpc>
                <a:spcPct val="100000"/>
              </a:lnSpc>
            </a:pPr>
            <a:r>
              <a:rPr lang="en-AU" dirty="0"/>
              <a:t>There are over a billion cars in the world now! </a:t>
            </a:r>
            <a:r>
              <a:rPr lang="en-AU" sz="1100" dirty="0">
                <a:hlinkClick r:id="rId4"/>
              </a:rPr>
              <a:t>Source</a:t>
            </a:r>
            <a:endParaRPr lang="en-US" sz="1100" dirty="0"/>
          </a:p>
          <a:p>
            <a:pPr>
              <a:lnSpc>
                <a:spcPct val="100000"/>
              </a:lnSpc>
            </a:pPr>
            <a:r>
              <a:rPr lang="en-AU" dirty="0"/>
              <a:t>Most cars run on fossil fuels and produce a large amount of emissions such as carbon dioxide, methane and nitrous oxide which all contribute to warming our planet.</a:t>
            </a:r>
          </a:p>
          <a:p>
            <a:pPr>
              <a:lnSpc>
                <a:spcPct val="100000"/>
              </a:lnSpc>
            </a:pPr>
            <a:endParaRPr lang="en-US" dirty="0"/>
          </a:p>
          <a:p>
            <a:pPr>
              <a:lnSpc>
                <a:spcPct val="100000"/>
              </a:lnSpc>
            </a:pPr>
            <a:r>
              <a:rPr lang="en-US" b="1" dirty="0"/>
              <a:t>	Learn</a:t>
            </a:r>
            <a:r>
              <a:rPr lang="en-US" dirty="0"/>
              <a:t> about electric cars and hydrogen vehicles </a:t>
            </a:r>
            <a:r>
              <a:rPr lang="en-US" dirty="0">
                <a:hlinkClick r:id="rId5"/>
              </a:rPr>
              <a:t>here</a:t>
            </a:r>
            <a:r>
              <a:rPr lang="en-US" dirty="0"/>
              <a:t>. </a:t>
            </a:r>
            <a:endParaRPr lang="en-AU" dirty="0"/>
          </a:p>
          <a:p>
            <a:pPr marL="285750" indent="-285750">
              <a:lnSpc>
                <a:spcPct val="100000"/>
              </a:lnSpc>
              <a:buFont typeface="Arial"/>
              <a:buChar char="•"/>
            </a:pPr>
            <a:r>
              <a:rPr lang="en-US" dirty="0"/>
              <a:t>What are the advantages and disadvantages of using electric cars?</a:t>
            </a:r>
          </a:p>
          <a:p>
            <a:pPr marL="285750" indent="-285750">
              <a:lnSpc>
                <a:spcPct val="100000"/>
              </a:lnSpc>
              <a:buFont typeface="Arial"/>
              <a:buChar char="•"/>
            </a:pPr>
            <a:r>
              <a:rPr lang="en-US" dirty="0"/>
              <a:t>How do you get to school/sport training/shops?</a:t>
            </a:r>
            <a:endParaRPr lang="en-AU" dirty="0"/>
          </a:p>
          <a:p>
            <a:pPr marL="285750" indent="-285750">
              <a:lnSpc>
                <a:spcPct val="100000"/>
              </a:lnSpc>
              <a:buFont typeface="Arial"/>
              <a:buChar char="•"/>
            </a:pPr>
            <a:r>
              <a:rPr lang="en-US" dirty="0"/>
              <a:t>How can you reduce your carbon emissions?</a:t>
            </a:r>
          </a:p>
          <a:p>
            <a:pPr>
              <a:lnSpc>
                <a:spcPct val="100000"/>
              </a:lnSpc>
            </a:pPr>
            <a:endParaRPr lang="en-AU" dirty="0"/>
          </a:p>
          <a:p>
            <a:pPr>
              <a:lnSpc>
                <a:spcPct val="100000"/>
              </a:lnSpc>
            </a:pPr>
            <a:r>
              <a:rPr lang="en-AU" dirty="0"/>
              <a:t>Read </a:t>
            </a:r>
            <a:r>
              <a:rPr lang="en-AU" dirty="0">
                <a:hlinkClick r:id="rId6"/>
              </a:rPr>
              <a:t>‘</a:t>
            </a:r>
            <a:r>
              <a:rPr lang="en-US" i="1" dirty="0">
                <a:hlinkClick r:id="rId6"/>
              </a:rPr>
              <a:t>Meet your bicycle: the transportation incarnation of Catholic Social Teaching’</a:t>
            </a:r>
            <a:r>
              <a:rPr lang="en-US" dirty="0">
                <a:hlinkClick r:id="rId6"/>
              </a:rPr>
              <a:t> </a:t>
            </a:r>
            <a:r>
              <a:rPr lang="en-US" sz="1200" dirty="0"/>
              <a:t>(April 2021)</a:t>
            </a:r>
            <a:endParaRPr lang="en-AU" sz="1200" dirty="0"/>
          </a:p>
          <a:p>
            <a:pPr>
              <a:lnSpc>
                <a:spcPct val="100000"/>
              </a:lnSpc>
            </a:pPr>
            <a:endParaRPr lang="en-US" dirty="0"/>
          </a:p>
          <a:p>
            <a:pPr>
              <a:lnSpc>
                <a:spcPct val="100000"/>
              </a:lnSpc>
            </a:pPr>
            <a:endParaRPr lang="en-US" dirty="0"/>
          </a:p>
          <a:p>
            <a:pPr>
              <a:lnSpc>
                <a:spcPct val="100000"/>
              </a:lnSpc>
            </a:pPr>
            <a:endParaRPr lang="en-US" dirty="0"/>
          </a:p>
        </p:txBody>
      </p:sp>
      <p:sp>
        <p:nvSpPr>
          <p:cNvPr id="3" name="Title 2">
            <a:extLst>
              <a:ext uri="{FF2B5EF4-FFF2-40B4-BE49-F238E27FC236}">
                <a16:creationId xmlns:a16="http://schemas.microsoft.com/office/drawing/2014/main" id="{E8DBD392-9315-4810-AE11-70A96E819F8F}"/>
              </a:ext>
            </a:extLst>
          </p:cNvPr>
          <p:cNvSpPr>
            <a:spLocks noGrp="1"/>
          </p:cNvSpPr>
          <p:nvPr>
            <p:ph type="title"/>
          </p:nvPr>
        </p:nvSpPr>
        <p:spPr/>
        <p:txBody>
          <a:bodyPr/>
          <a:lstStyle/>
          <a:p>
            <a:r>
              <a:rPr lang="en-US" dirty="0">
                <a:solidFill>
                  <a:srgbClr val="0C244C"/>
                </a:solidFill>
              </a:rPr>
              <a:t>transport</a:t>
            </a:r>
          </a:p>
        </p:txBody>
      </p:sp>
      <p:sp>
        <p:nvSpPr>
          <p:cNvPr id="13" name="Rectangle 12"/>
          <p:cNvSpPr/>
          <p:nvPr/>
        </p:nvSpPr>
        <p:spPr>
          <a:xfrm>
            <a:off x="7247387" y="5686876"/>
            <a:ext cx="2209578" cy="230832"/>
          </a:xfrm>
          <a:prstGeom prst="rect">
            <a:avLst/>
          </a:prstGeom>
        </p:spPr>
        <p:txBody>
          <a:bodyPr wrap="none">
            <a:spAutoFit/>
          </a:bodyPr>
          <a:lstStyle/>
          <a:p>
            <a:r>
              <a:rPr lang="en-US" sz="900" dirty="0"/>
              <a:t>Photo by </a:t>
            </a:r>
            <a:r>
              <a:rPr lang="en-US" sz="900" u="sng" dirty="0">
                <a:hlinkClick r:id="rId7"/>
              </a:rPr>
              <a:t>CHUTTERSNAP on </a:t>
            </a:r>
            <a:r>
              <a:rPr lang="en-US" sz="900" u="sng" dirty="0">
                <a:hlinkClick r:id="rId8"/>
              </a:rPr>
              <a:t>Unsplash</a:t>
            </a:r>
            <a:endParaRPr lang="en-US" sz="900" dirty="0"/>
          </a:p>
        </p:txBody>
      </p:sp>
      <p:pic>
        <p:nvPicPr>
          <p:cNvPr id="7"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837" y="2979929"/>
            <a:ext cx="658286" cy="648431"/>
          </a:xfrm>
          <a:prstGeom prst="rect">
            <a:avLst/>
          </a:prstGeom>
        </p:spPr>
      </p:pic>
    </p:spTree>
    <p:extLst>
      <p:ext uri="{BB962C8B-B14F-4D97-AF65-F5344CB8AC3E}">
        <p14:creationId xmlns:p14="http://schemas.microsoft.com/office/powerpoint/2010/main" val="164181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900247-4E5F-4669-90EE-7068F7BF20BF}"/>
              </a:ext>
            </a:extLst>
          </p:cNvPr>
          <p:cNvSpPr/>
          <p:nvPr/>
        </p:nvSpPr>
        <p:spPr>
          <a:xfrm>
            <a:off x="7289468" y="1695536"/>
            <a:ext cx="4311549" cy="4078039"/>
          </a:xfrm>
          <a:prstGeom prst="rect">
            <a:avLst/>
          </a:prstGeom>
        </p:spPr>
        <p:txBody>
          <a:bodyPr wrap="square">
            <a:spAutoFit/>
          </a:bodyPr>
          <a:lstStyle/>
          <a:p>
            <a:pPr algn="ctr">
              <a:spcAft>
                <a:spcPts val="1200"/>
              </a:spcAft>
            </a:pPr>
            <a:r>
              <a:rPr lang="en-US" b="1" dirty="0">
                <a:solidFill>
                  <a:schemeClr val="accent2"/>
                </a:solidFill>
              </a:rPr>
              <a:t>TASK</a:t>
            </a:r>
            <a:endParaRPr lang="en-US" dirty="0">
              <a:solidFill>
                <a:schemeClr val="accent2"/>
              </a:solidFill>
            </a:endParaRPr>
          </a:p>
          <a:p>
            <a:r>
              <a:rPr lang="en-US" b="1" dirty="0">
                <a:solidFill>
                  <a:schemeClr val="accent2"/>
                </a:solidFill>
              </a:rPr>
              <a:t> Learn</a:t>
            </a:r>
            <a:r>
              <a:rPr lang="en-US" dirty="0">
                <a:solidFill>
                  <a:schemeClr val="accent2"/>
                </a:solidFill>
              </a:rPr>
              <a:t> more about the SDG's at:</a:t>
            </a:r>
            <a:br>
              <a:rPr lang="en-US" dirty="0">
                <a:solidFill>
                  <a:schemeClr val="accent2"/>
                </a:solidFill>
              </a:rPr>
            </a:br>
            <a:endParaRPr lang="en-US" dirty="0">
              <a:solidFill>
                <a:schemeClr val="accent2"/>
              </a:solidFill>
            </a:endParaRPr>
          </a:p>
          <a:p>
            <a:pPr marL="449263" indent="176213">
              <a:buFont typeface="Arial" panose="020B0604020202020204" pitchFamily="34" charset="0"/>
              <a:buChar char="•"/>
            </a:pPr>
            <a:r>
              <a:rPr lang="en-US" dirty="0">
                <a:solidFill>
                  <a:schemeClr val="accent2"/>
                </a:solidFill>
                <a:ea typeface="+mn-lt"/>
                <a:cs typeface="+mn-lt"/>
                <a:hlinkClick r:id="rId3"/>
              </a:rPr>
              <a:t>UN SDGs   </a:t>
            </a:r>
            <a:endParaRPr lang="en-US" dirty="0">
              <a:solidFill>
                <a:schemeClr val="accent2"/>
              </a:solidFill>
              <a:ea typeface="+mn-lt"/>
              <a:cs typeface="+mn-lt"/>
              <a:hlinkClick r:id="rId3">
                <a:extLst>
                  <a:ext uri="{A12FA001-AC4F-418D-AE19-62706E023703}">
                    <ahyp:hlinkClr xmlns:ahyp="http://schemas.microsoft.com/office/drawing/2018/hyperlinkcolor" val="tx"/>
                  </a:ext>
                </a:extLst>
              </a:hlinkClick>
            </a:endParaRPr>
          </a:p>
          <a:p>
            <a:pPr marL="449263" indent="176213">
              <a:buFont typeface="Arial" panose="020B0604020202020204" pitchFamily="34" charset="0"/>
              <a:buChar char="•"/>
            </a:pPr>
            <a:r>
              <a:rPr lang="en-US" dirty="0">
                <a:solidFill>
                  <a:schemeClr val="accent2"/>
                </a:solidFill>
                <a:ea typeface="+mn-lt"/>
                <a:cs typeface="+mn-lt"/>
                <a:hlinkClick r:id="rId4"/>
              </a:rPr>
              <a:t>Caritas Australia – SDGs </a:t>
            </a:r>
            <a:endParaRPr lang="en-US" dirty="0">
              <a:solidFill>
                <a:schemeClr val="accent2"/>
              </a:solidFill>
              <a:ea typeface="+mn-lt"/>
              <a:cs typeface="+mn-lt"/>
            </a:endParaRPr>
          </a:p>
          <a:p>
            <a:endParaRPr lang="en-US" dirty="0">
              <a:solidFill>
                <a:schemeClr val="accent2"/>
              </a:solidFill>
              <a:ea typeface="+mn-lt"/>
              <a:cs typeface="+mn-lt"/>
            </a:endParaRPr>
          </a:p>
          <a:p>
            <a:pPr>
              <a:spcAft>
                <a:spcPts val="600"/>
              </a:spcAft>
            </a:pPr>
            <a:r>
              <a:rPr lang="en-US" b="1" dirty="0">
                <a:solidFill>
                  <a:schemeClr val="accent2"/>
                </a:solidFill>
              </a:rPr>
              <a:t>    Write</a:t>
            </a:r>
            <a:r>
              <a:rPr lang="en-US" dirty="0">
                <a:solidFill>
                  <a:schemeClr val="accent2"/>
                </a:solidFill>
              </a:rPr>
              <a:t> a paragraph explaining how the topic "Care for our Common Home" fits into the objectives of each goal. </a:t>
            </a:r>
          </a:p>
          <a:p>
            <a:pPr>
              <a:spcAft>
                <a:spcPts val="600"/>
              </a:spcAft>
            </a:pPr>
            <a:r>
              <a:rPr lang="en-US" dirty="0">
                <a:solidFill>
                  <a:schemeClr val="accent2"/>
                </a:solidFill>
              </a:rPr>
              <a:t>Include: </a:t>
            </a:r>
          </a:p>
          <a:p>
            <a:pPr marL="285750" indent="-285750">
              <a:spcAft>
                <a:spcPts val="600"/>
              </a:spcAft>
              <a:buFont typeface="Arial" panose="020B0604020202020204" pitchFamily="34" charset="0"/>
              <a:buChar char="•"/>
            </a:pPr>
            <a:r>
              <a:rPr lang="en-US" dirty="0">
                <a:solidFill>
                  <a:schemeClr val="accent2"/>
                </a:solidFill>
              </a:rPr>
              <a:t>How the state of the environment affects the achievement of each goal.</a:t>
            </a:r>
          </a:p>
          <a:p>
            <a:pPr marL="285750" indent="-285750">
              <a:spcAft>
                <a:spcPts val="600"/>
              </a:spcAft>
              <a:buFont typeface="Arial" panose="020B0604020202020204" pitchFamily="34" charset="0"/>
              <a:buChar char="•"/>
            </a:pPr>
            <a:r>
              <a:rPr lang="en-US" dirty="0">
                <a:solidFill>
                  <a:schemeClr val="accent2"/>
                </a:solidFill>
              </a:rPr>
              <a:t>How the goals are interconnected.</a:t>
            </a:r>
            <a:endParaRPr lang="en-AU" dirty="0">
              <a:solidFill>
                <a:schemeClr val="accent2"/>
              </a:solidFill>
            </a:endParaRPr>
          </a:p>
        </p:txBody>
      </p:sp>
      <p:pic>
        <p:nvPicPr>
          <p:cNvPr id="13" name="Picture 6" descr="A diagram displaying the 17 Sustainable Development Goals developed by the United Nations.">
            <a:extLst>
              <a:ext uri="{FF2B5EF4-FFF2-40B4-BE49-F238E27FC236}">
                <a16:creationId xmlns:a16="http://schemas.microsoft.com/office/drawing/2014/main" id="{7E2E8E0C-D7D5-4DA1-9EAD-EFAD570C671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108821" y="4015974"/>
            <a:ext cx="3697544" cy="210391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9C69C8A-734D-114C-AEBB-260BFB866D92}"/>
              </a:ext>
            </a:extLst>
          </p:cNvPr>
          <p:cNvSpPr>
            <a:spLocks noGrp="1"/>
          </p:cNvSpPr>
          <p:nvPr>
            <p:ph type="title"/>
          </p:nvPr>
        </p:nvSpPr>
        <p:spPr/>
        <p:txBody>
          <a:bodyPr/>
          <a:lstStyle/>
          <a:p>
            <a:r>
              <a:rPr lang="en-US" dirty="0">
                <a:solidFill>
                  <a:srgbClr val="0C244C"/>
                </a:solidFill>
              </a:rPr>
              <a:t>Sustainable development goals</a:t>
            </a:r>
          </a:p>
        </p:txBody>
      </p:sp>
      <p:sp>
        <p:nvSpPr>
          <p:cNvPr id="5" name="Text Placeholder 4"/>
          <p:cNvSpPr>
            <a:spLocks noGrp="1"/>
          </p:cNvSpPr>
          <p:nvPr>
            <p:ph type="body" sz="quarter" idx="10"/>
          </p:nvPr>
        </p:nvSpPr>
        <p:spPr>
          <a:xfrm>
            <a:off x="479377" y="1601416"/>
            <a:ext cx="6256703" cy="4347864"/>
          </a:xfrm>
        </p:spPr>
        <p:txBody>
          <a:bodyPr lIns="91440" tIns="45720" rIns="91440" bIns="45720" numCol="1" spcCol="288000" anchor="t"/>
          <a:lstStyle/>
          <a:p>
            <a:pPr>
              <a:lnSpc>
                <a:spcPct val="100000"/>
              </a:lnSpc>
            </a:pPr>
            <a:r>
              <a:rPr lang="en-US" dirty="0">
                <a:latin typeface="Roboto"/>
                <a:ea typeface="Roboto"/>
              </a:rPr>
              <a:t>I</a:t>
            </a:r>
            <a:r>
              <a:rPr lang="en-US" dirty="0">
                <a:ea typeface="Roboto"/>
              </a:rPr>
              <a:t>n 2015, the Sustainable Development Goals (SDGs) were released by the United Nations. </a:t>
            </a:r>
            <a:endParaRPr lang="en-US" dirty="0"/>
          </a:p>
          <a:p>
            <a:r>
              <a:rPr lang="en-AU" b="1" dirty="0"/>
              <a:t>17 goals </a:t>
            </a:r>
            <a:r>
              <a:rPr lang="en-AU" dirty="0"/>
              <a:t>to achieve </a:t>
            </a:r>
            <a:r>
              <a:rPr lang="en-AU" b="1" dirty="0"/>
              <a:t>3</a:t>
            </a:r>
            <a:r>
              <a:rPr lang="en-AU" dirty="0"/>
              <a:t> extraordinary things in the next </a:t>
            </a:r>
            <a:r>
              <a:rPr lang="en-AU" b="1" dirty="0"/>
              <a:t>15 years</a:t>
            </a:r>
            <a:r>
              <a:rPr lang="en-AU" dirty="0"/>
              <a:t>: </a:t>
            </a:r>
          </a:p>
          <a:p>
            <a:pPr marL="342900" indent="-342900">
              <a:buFont typeface="Arial" panose="020B0604020202020204" pitchFamily="34" charset="0"/>
              <a:buChar char="•"/>
            </a:pPr>
            <a:r>
              <a:rPr lang="en-AU" dirty="0"/>
              <a:t>End extreme poverty. </a:t>
            </a:r>
          </a:p>
          <a:p>
            <a:pPr marL="342900" indent="-342900">
              <a:buFont typeface="Arial" panose="020B0604020202020204" pitchFamily="34" charset="0"/>
              <a:buChar char="•"/>
            </a:pPr>
            <a:r>
              <a:rPr lang="en-AU" dirty="0"/>
              <a:t>Fight inequality and injustice. </a:t>
            </a:r>
          </a:p>
          <a:p>
            <a:pPr marL="342900" indent="-342900">
              <a:buFont typeface="Arial" panose="020B0604020202020204" pitchFamily="34" charset="0"/>
              <a:buChar char="•"/>
            </a:pPr>
            <a:r>
              <a:rPr lang="en-AU" dirty="0"/>
              <a:t>Fix climate change. </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a:p>
            <a:endParaRPr lang="en-AU" dirty="0"/>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a:p>
            <a:r>
              <a:rPr lang="en-US" b="1" dirty="0"/>
              <a:t>	</a:t>
            </a:r>
            <a:endParaRPr lang="en-AU" dirty="0">
              <a:ea typeface="Roboto"/>
            </a:endParaRPr>
          </a:p>
          <a:p>
            <a:pPr>
              <a:lnSpc>
                <a:spcPct val="100000"/>
              </a:lnSpc>
            </a:pPr>
            <a:endParaRPr lang="en-AU" dirty="0">
              <a:ea typeface="Roboto"/>
            </a:endParaRPr>
          </a:p>
          <a:p>
            <a:endParaRPr lang="en-US" dirty="0"/>
          </a:p>
        </p:txBody>
      </p:sp>
      <p:sp>
        <p:nvSpPr>
          <p:cNvPr id="20" name="Text Placeholder 1">
            <a:extLst>
              <a:ext uri="{FF2B5EF4-FFF2-40B4-BE49-F238E27FC236}">
                <a16:creationId xmlns:a16="http://schemas.microsoft.com/office/drawing/2014/main" id="{22CF120D-4DF0-5947-806F-9F977665772A}"/>
              </a:ext>
            </a:extLst>
          </p:cNvPr>
          <p:cNvSpPr txBox="1">
            <a:spLocks/>
          </p:cNvSpPr>
          <p:nvPr/>
        </p:nvSpPr>
        <p:spPr>
          <a:xfrm>
            <a:off x="435013" y="1122549"/>
            <a:ext cx="5660988" cy="5011409"/>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D86075"/>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nSpc>
                <a:spcPct val="100000"/>
              </a:lnSpc>
            </a:pPr>
            <a:endParaRPr lang="en-AU" sz="1814" dirty="0">
              <a:ea typeface="Roboto"/>
            </a:endParaRPr>
          </a:p>
        </p:txBody>
      </p:sp>
      <p:sp>
        <p:nvSpPr>
          <p:cNvPr id="15" name="Round Diagonal Corner Rectangle 5">
            <a:extLst>
              <a:ext uri="{FF2B5EF4-FFF2-40B4-BE49-F238E27FC236}">
                <a16:creationId xmlns:a16="http://schemas.microsoft.com/office/drawing/2014/main" id="{91EBB77C-8183-477D-AC43-8CAF38F03979}"/>
              </a:ext>
            </a:extLst>
          </p:cNvPr>
          <p:cNvSpPr/>
          <p:nvPr/>
        </p:nvSpPr>
        <p:spPr>
          <a:xfrm>
            <a:off x="7056121" y="1422382"/>
            <a:ext cx="4544896" cy="4624348"/>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spcCol="288000" rtlCol="0" anchor="ctr"/>
          <a:lstStyle/>
          <a:p>
            <a:pPr algn="ctr"/>
            <a:endParaRPr lang="en-AU" sz="1950" b="1" dirty="0">
              <a:solidFill>
                <a:srgbClr val="0C244C"/>
              </a:solidFill>
              <a:latin typeface="Arial" panose="020B0604020202020204" pitchFamily="34" charset="0"/>
              <a:ea typeface="Roboto" pitchFamily="2" charset="0"/>
            </a:endParaRPr>
          </a:p>
        </p:txBody>
      </p:sp>
      <p:pic>
        <p:nvPicPr>
          <p:cNvPr id="7"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9048" y="2651513"/>
            <a:ext cx="658286" cy="648431"/>
          </a:xfrm>
          <a:prstGeom prst="rect">
            <a:avLst/>
          </a:prstGeom>
        </p:spPr>
      </p:pic>
      <p:grpSp>
        <p:nvGrpSpPr>
          <p:cNvPr id="8" name="Group 102"/>
          <p:cNvGrpSpPr>
            <a:grpSpLocks noChangeAspect="1"/>
          </p:cNvGrpSpPr>
          <p:nvPr/>
        </p:nvGrpSpPr>
        <p:grpSpPr bwMode="auto">
          <a:xfrm rot="828422">
            <a:off x="7233904" y="3431414"/>
            <a:ext cx="611501" cy="485241"/>
            <a:chOff x="1963" y="248"/>
            <a:chExt cx="247" cy="196"/>
          </a:xfrm>
        </p:grpSpPr>
        <p:sp>
          <p:nvSpPr>
            <p:cNvPr id="9" name="AutoShape 101"/>
            <p:cNvSpPr>
              <a:spLocks noChangeAspect="1" noChangeArrowheads="1" noTextEdit="1"/>
            </p:cNvSpPr>
            <p:nvPr/>
          </p:nvSpPr>
          <p:spPr bwMode="auto">
            <a:xfrm>
              <a:off x="2104" y="248"/>
              <a:ext cx="106" cy="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 name="Freeform 103"/>
            <p:cNvSpPr>
              <a:spLocks noEditPoints="1"/>
            </p:cNvSpPr>
            <p:nvPr/>
          </p:nvSpPr>
          <p:spPr bwMode="auto">
            <a:xfrm>
              <a:off x="1963" y="259"/>
              <a:ext cx="112" cy="185"/>
            </a:xfrm>
            <a:custGeom>
              <a:avLst/>
              <a:gdLst>
                <a:gd name="T0" fmla="*/ 60 w 161"/>
                <a:gd name="T1" fmla="*/ 226 h 269"/>
                <a:gd name="T2" fmla="*/ 135 w 161"/>
                <a:gd name="T3" fmla="*/ 67 h 269"/>
                <a:gd name="T4" fmla="*/ 125 w 161"/>
                <a:gd name="T5" fmla="*/ 68 h 269"/>
                <a:gd name="T6" fmla="*/ 49 w 161"/>
                <a:gd name="T7" fmla="*/ 228 h 269"/>
                <a:gd name="T8" fmla="*/ 60 w 161"/>
                <a:gd name="T9" fmla="*/ 226 h 269"/>
                <a:gd name="T10" fmla="*/ 44 w 161"/>
                <a:gd name="T11" fmla="*/ 218 h 269"/>
                <a:gd name="T12" fmla="*/ 120 w 161"/>
                <a:gd name="T13" fmla="*/ 59 h 269"/>
                <a:gd name="T14" fmla="*/ 99 w 161"/>
                <a:gd name="T15" fmla="*/ 55 h 269"/>
                <a:gd name="T16" fmla="*/ 24 w 161"/>
                <a:gd name="T17" fmla="*/ 214 h 269"/>
                <a:gd name="T18" fmla="*/ 44 w 161"/>
                <a:gd name="T19" fmla="*/ 218 h 269"/>
                <a:gd name="T20" fmla="*/ 30 w 161"/>
                <a:gd name="T21" fmla="*/ 252 h 269"/>
                <a:gd name="T22" fmla="*/ 1 w 161"/>
                <a:gd name="T23" fmla="*/ 244 h 269"/>
                <a:gd name="T24" fmla="*/ 7 w 161"/>
                <a:gd name="T25" fmla="*/ 268 h 269"/>
                <a:gd name="T26" fmla="*/ 30 w 161"/>
                <a:gd name="T27" fmla="*/ 252 h 269"/>
                <a:gd name="T28" fmla="*/ 7 w 161"/>
                <a:gd name="T29" fmla="*/ 208 h 269"/>
                <a:gd name="T30" fmla="*/ 0 w 161"/>
                <a:gd name="T31" fmla="*/ 213 h 269"/>
                <a:gd name="T32" fmla="*/ 8 w 161"/>
                <a:gd name="T33" fmla="*/ 238 h 269"/>
                <a:gd name="T34" fmla="*/ 7 w 161"/>
                <a:gd name="T35" fmla="*/ 234 h 269"/>
                <a:gd name="T36" fmla="*/ 3 w 161"/>
                <a:gd name="T37" fmla="*/ 232 h 269"/>
                <a:gd name="T38" fmla="*/ 4 w 161"/>
                <a:gd name="T39" fmla="*/ 210 h 269"/>
                <a:gd name="T40" fmla="*/ 50 w 161"/>
                <a:gd name="T41" fmla="*/ 233 h 269"/>
                <a:gd name="T42" fmla="*/ 50 w 161"/>
                <a:gd name="T43" fmla="*/ 237 h 269"/>
                <a:gd name="T44" fmla="*/ 7 w 161"/>
                <a:gd name="T45" fmla="*/ 234 h 269"/>
                <a:gd name="T46" fmla="*/ 34 w 161"/>
                <a:gd name="T47" fmla="*/ 251 h 269"/>
                <a:gd name="T48" fmla="*/ 54 w 161"/>
                <a:gd name="T49" fmla="*/ 235 h 269"/>
                <a:gd name="T50" fmla="*/ 7 w 161"/>
                <a:gd name="T51" fmla="*/ 208 h 269"/>
                <a:gd name="T52" fmla="*/ 83 w 161"/>
                <a:gd name="T53" fmla="*/ 47 h 269"/>
                <a:gd name="T54" fmla="*/ 8 w 161"/>
                <a:gd name="T55" fmla="*/ 206 h 269"/>
                <a:gd name="T56" fmla="*/ 18 w 161"/>
                <a:gd name="T57" fmla="*/ 205 h 269"/>
                <a:gd name="T58" fmla="*/ 94 w 161"/>
                <a:gd name="T59" fmla="*/ 45 h 269"/>
                <a:gd name="T60" fmla="*/ 83 w 161"/>
                <a:gd name="T61" fmla="*/ 47 h 269"/>
                <a:gd name="T62" fmla="*/ 89 w 161"/>
                <a:gd name="T63" fmla="*/ 35 h 269"/>
                <a:gd name="T64" fmla="*/ 138 w 161"/>
                <a:gd name="T65" fmla="*/ 65 h 269"/>
                <a:gd name="T66" fmla="*/ 142 w 161"/>
                <a:gd name="T67" fmla="*/ 57 h 269"/>
                <a:gd name="T68" fmla="*/ 89 w 161"/>
                <a:gd name="T69" fmla="*/ 35 h 269"/>
                <a:gd name="T70" fmla="*/ 160 w 161"/>
                <a:gd name="T71" fmla="*/ 26 h 269"/>
                <a:gd name="T72" fmla="*/ 120 w 161"/>
                <a:gd name="T73" fmla="*/ 1 h 269"/>
                <a:gd name="T74" fmla="*/ 102 w 161"/>
                <a:gd name="T75" fmla="*/ 7 h 269"/>
                <a:gd name="T76" fmla="*/ 118 w 161"/>
                <a:gd name="T77" fmla="*/ 39 h 269"/>
                <a:gd name="T78" fmla="*/ 96 w 161"/>
                <a:gd name="T79" fmla="*/ 25 h 269"/>
                <a:gd name="T80" fmla="*/ 113 w 161"/>
                <a:gd name="T81" fmla="*/ 3 h 269"/>
                <a:gd name="T82" fmla="*/ 152 w 161"/>
                <a:gd name="T83" fmla="*/ 21 h 269"/>
                <a:gd name="T84" fmla="*/ 156 w 161"/>
                <a:gd name="T85" fmla="*/ 35 h 269"/>
                <a:gd name="T86" fmla="*/ 118 w 161"/>
                <a:gd name="T87" fmla="*/ 36 h 269"/>
                <a:gd name="T88" fmla="*/ 118 w 161"/>
                <a:gd name="T89" fmla="*/ 40 h 269"/>
                <a:gd name="T90" fmla="*/ 149 w 161"/>
                <a:gd name="T91" fmla="*/ 56 h 269"/>
                <a:gd name="T92" fmla="*/ 160 w 161"/>
                <a:gd name="T93"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269">
                  <a:moveTo>
                    <a:pt x="60" y="226"/>
                  </a:moveTo>
                  <a:lnTo>
                    <a:pt x="60" y="226"/>
                  </a:lnTo>
                  <a:lnTo>
                    <a:pt x="138" y="75"/>
                  </a:lnTo>
                  <a:cubicBezTo>
                    <a:pt x="139" y="72"/>
                    <a:pt x="138" y="68"/>
                    <a:pt x="135" y="67"/>
                  </a:cubicBezTo>
                  <a:lnTo>
                    <a:pt x="133" y="66"/>
                  </a:lnTo>
                  <a:cubicBezTo>
                    <a:pt x="130" y="64"/>
                    <a:pt x="127" y="65"/>
                    <a:pt x="125" y="68"/>
                  </a:cubicBezTo>
                  <a:lnTo>
                    <a:pt x="47" y="220"/>
                  </a:lnTo>
                  <a:cubicBezTo>
                    <a:pt x="45" y="223"/>
                    <a:pt x="47" y="226"/>
                    <a:pt x="49" y="228"/>
                  </a:cubicBezTo>
                  <a:lnTo>
                    <a:pt x="52" y="229"/>
                  </a:lnTo>
                  <a:cubicBezTo>
                    <a:pt x="55" y="230"/>
                    <a:pt x="58" y="229"/>
                    <a:pt x="60" y="226"/>
                  </a:cubicBezTo>
                  <a:close/>
                  <a:moveTo>
                    <a:pt x="44" y="218"/>
                  </a:moveTo>
                  <a:lnTo>
                    <a:pt x="44" y="218"/>
                  </a:lnTo>
                  <a:lnTo>
                    <a:pt x="122" y="67"/>
                  </a:lnTo>
                  <a:cubicBezTo>
                    <a:pt x="124" y="64"/>
                    <a:pt x="122" y="60"/>
                    <a:pt x="120" y="59"/>
                  </a:cubicBezTo>
                  <a:lnTo>
                    <a:pt x="107" y="52"/>
                  </a:lnTo>
                  <a:cubicBezTo>
                    <a:pt x="104" y="51"/>
                    <a:pt x="101" y="52"/>
                    <a:pt x="99" y="55"/>
                  </a:cubicBezTo>
                  <a:lnTo>
                    <a:pt x="21" y="207"/>
                  </a:lnTo>
                  <a:cubicBezTo>
                    <a:pt x="20" y="209"/>
                    <a:pt x="21" y="213"/>
                    <a:pt x="24" y="214"/>
                  </a:cubicBezTo>
                  <a:lnTo>
                    <a:pt x="36" y="221"/>
                  </a:lnTo>
                  <a:cubicBezTo>
                    <a:pt x="39" y="222"/>
                    <a:pt x="42" y="221"/>
                    <a:pt x="44" y="218"/>
                  </a:cubicBezTo>
                  <a:close/>
                  <a:moveTo>
                    <a:pt x="30" y="252"/>
                  </a:moveTo>
                  <a:lnTo>
                    <a:pt x="30" y="252"/>
                  </a:lnTo>
                  <a:lnTo>
                    <a:pt x="1" y="237"/>
                  </a:lnTo>
                  <a:cubicBezTo>
                    <a:pt x="1" y="239"/>
                    <a:pt x="1" y="242"/>
                    <a:pt x="1" y="244"/>
                  </a:cubicBezTo>
                  <a:lnTo>
                    <a:pt x="2" y="265"/>
                  </a:lnTo>
                  <a:cubicBezTo>
                    <a:pt x="2" y="268"/>
                    <a:pt x="4" y="269"/>
                    <a:pt x="7" y="268"/>
                  </a:cubicBezTo>
                  <a:lnTo>
                    <a:pt x="25" y="256"/>
                  </a:lnTo>
                  <a:cubicBezTo>
                    <a:pt x="26" y="255"/>
                    <a:pt x="28" y="254"/>
                    <a:pt x="30" y="252"/>
                  </a:cubicBezTo>
                  <a:close/>
                  <a:moveTo>
                    <a:pt x="7" y="208"/>
                  </a:moveTo>
                  <a:lnTo>
                    <a:pt x="7" y="208"/>
                  </a:lnTo>
                  <a:cubicBezTo>
                    <a:pt x="6" y="207"/>
                    <a:pt x="5" y="207"/>
                    <a:pt x="4" y="207"/>
                  </a:cubicBezTo>
                  <a:cubicBezTo>
                    <a:pt x="1" y="207"/>
                    <a:pt x="0" y="209"/>
                    <a:pt x="0" y="213"/>
                  </a:cubicBezTo>
                  <a:lnTo>
                    <a:pt x="0" y="234"/>
                  </a:lnTo>
                  <a:lnTo>
                    <a:pt x="8" y="238"/>
                  </a:lnTo>
                  <a:lnTo>
                    <a:pt x="7" y="237"/>
                  </a:lnTo>
                  <a:lnTo>
                    <a:pt x="7" y="234"/>
                  </a:lnTo>
                  <a:lnTo>
                    <a:pt x="7" y="234"/>
                  </a:lnTo>
                  <a:lnTo>
                    <a:pt x="3" y="232"/>
                  </a:lnTo>
                  <a:lnTo>
                    <a:pt x="3" y="212"/>
                  </a:lnTo>
                  <a:cubicBezTo>
                    <a:pt x="3" y="212"/>
                    <a:pt x="3" y="210"/>
                    <a:pt x="4" y="210"/>
                  </a:cubicBezTo>
                  <a:cubicBezTo>
                    <a:pt x="4" y="210"/>
                    <a:pt x="5" y="210"/>
                    <a:pt x="5" y="211"/>
                  </a:cubicBezTo>
                  <a:lnTo>
                    <a:pt x="50" y="233"/>
                  </a:lnTo>
                  <a:cubicBezTo>
                    <a:pt x="50" y="234"/>
                    <a:pt x="51" y="234"/>
                    <a:pt x="51" y="235"/>
                  </a:cubicBezTo>
                  <a:cubicBezTo>
                    <a:pt x="51" y="236"/>
                    <a:pt x="51" y="236"/>
                    <a:pt x="50" y="237"/>
                  </a:cubicBezTo>
                  <a:lnTo>
                    <a:pt x="34" y="247"/>
                  </a:lnTo>
                  <a:lnTo>
                    <a:pt x="7" y="234"/>
                  </a:lnTo>
                  <a:lnTo>
                    <a:pt x="8" y="238"/>
                  </a:lnTo>
                  <a:lnTo>
                    <a:pt x="34" y="251"/>
                  </a:lnTo>
                  <a:lnTo>
                    <a:pt x="52" y="239"/>
                  </a:lnTo>
                  <a:cubicBezTo>
                    <a:pt x="53" y="238"/>
                    <a:pt x="54" y="237"/>
                    <a:pt x="54" y="235"/>
                  </a:cubicBezTo>
                  <a:cubicBezTo>
                    <a:pt x="54" y="233"/>
                    <a:pt x="53" y="232"/>
                    <a:pt x="51" y="231"/>
                  </a:cubicBezTo>
                  <a:lnTo>
                    <a:pt x="7" y="208"/>
                  </a:lnTo>
                  <a:close/>
                  <a:moveTo>
                    <a:pt x="83" y="47"/>
                  </a:moveTo>
                  <a:lnTo>
                    <a:pt x="83" y="47"/>
                  </a:lnTo>
                  <a:lnTo>
                    <a:pt x="5" y="198"/>
                  </a:lnTo>
                  <a:cubicBezTo>
                    <a:pt x="4" y="201"/>
                    <a:pt x="5" y="205"/>
                    <a:pt x="8" y="206"/>
                  </a:cubicBezTo>
                  <a:lnTo>
                    <a:pt x="10" y="207"/>
                  </a:lnTo>
                  <a:cubicBezTo>
                    <a:pt x="13" y="209"/>
                    <a:pt x="17" y="208"/>
                    <a:pt x="18" y="205"/>
                  </a:cubicBezTo>
                  <a:lnTo>
                    <a:pt x="96" y="53"/>
                  </a:lnTo>
                  <a:cubicBezTo>
                    <a:pt x="98" y="50"/>
                    <a:pt x="97" y="47"/>
                    <a:pt x="94" y="45"/>
                  </a:cubicBezTo>
                  <a:lnTo>
                    <a:pt x="91" y="44"/>
                  </a:lnTo>
                  <a:cubicBezTo>
                    <a:pt x="88" y="43"/>
                    <a:pt x="85" y="44"/>
                    <a:pt x="83" y="47"/>
                  </a:cubicBezTo>
                  <a:close/>
                  <a:moveTo>
                    <a:pt x="89" y="35"/>
                  </a:moveTo>
                  <a:lnTo>
                    <a:pt x="89" y="35"/>
                  </a:lnTo>
                  <a:cubicBezTo>
                    <a:pt x="88" y="37"/>
                    <a:pt x="89" y="40"/>
                    <a:pt x="92" y="41"/>
                  </a:cubicBezTo>
                  <a:lnTo>
                    <a:pt x="138" y="65"/>
                  </a:lnTo>
                  <a:cubicBezTo>
                    <a:pt x="140" y="66"/>
                    <a:pt x="143" y="65"/>
                    <a:pt x="144" y="63"/>
                  </a:cubicBezTo>
                  <a:cubicBezTo>
                    <a:pt x="145" y="61"/>
                    <a:pt x="144" y="58"/>
                    <a:pt x="142" y="57"/>
                  </a:cubicBezTo>
                  <a:lnTo>
                    <a:pt x="96" y="33"/>
                  </a:lnTo>
                  <a:cubicBezTo>
                    <a:pt x="93" y="32"/>
                    <a:pt x="91" y="33"/>
                    <a:pt x="89" y="35"/>
                  </a:cubicBezTo>
                  <a:close/>
                  <a:moveTo>
                    <a:pt x="160" y="26"/>
                  </a:moveTo>
                  <a:lnTo>
                    <a:pt x="160" y="26"/>
                  </a:lnTo>
                  <a:cubicBezTo>
                    <a:pt x="159" y="23"/>
                    <a:pt x="157" y="20"/>
                    <a:pt x="153" y="18"/>
                  </a:cubicBezTo>
                  <a:lnTo>
                    <a:pt x="120" y="1"/>
                  </a:lnTo>
                  <a:cubicBezTo>
                    <a:pt x="118" y="1"/>
                    <a:pt x="116" y="0"/>
                    <a:pt x="113" y="0"/>
                  </a:cubicBezTo>
                  <a:cubicBezTo>
                    <a:pt x="108" y="1"/>
                    <a:pt x="104" y="3"/>
                    <a:pt x="102" y="7"/>
                  </a:cubicBezTo>
                  <a:lnTo>
                    <a:pt x="92" y="26"/>
                  </a:lnTo>
                  <a:lnTo>
                    <a:pt x="118" y="39"/>
                  </a:lnTo>
                  <a:lnTo>
                    <a:pt x="118" y="36"/>
                  </a:lnTo>
                  <a:lnTo>
                    <a:pt x="96" y="25"/>
                  </a:lnTo>
                  <a:lnTo>
                    <a:pt x="105" y="8"/>
                  </a:lnTo>
                  <a:cubicBezTo>
                    <a:pt x="106" y="5"/>
                    <a:pt x="110" y="3"/>
                    <a:pt x="113" y="3"/>
                  </a:cubicBezTo>
                  <a:cubicBezTo>
                    <a:pt x="115" y="3"/>
                    <a:pt x="117" y="3"/>
                    <a:pt x="119" y="4"/>
                  </a:cubicBezTo>
                  <a:lnTo>
                    <a:pt x="152" y="21"/>
                  </a:lnTo>
                  <a:cubicBezTo>
                    <a:pt x="154" y="22"/>
                    <a:pt x="156" y="24"/>
                    <a:pt x="157" y="27"/>
                  </a:cubicBezTo>
                  <a:cubicBezTo>
                    <a:pt x="158" y="30"/>
                    <a:pt x="158" y="32"/>
                    <a:pt x="156" y="35"/>
                  </a:cubicBezTo>
                  <a:lnTo>
                    <a:pt x="148" y="51"/>
                  </a:lnTo>
                  <a:lnTo>
                    <a:pt x="118" y="36"/>
                  </a:lnTo>
                  <a:lnTo>
                    <a:pt x="118" y="36"/>
                  </a:lnTo>
                  <a:lnTo>
                    <a:pt x="118" y="40"/>
                  </a:lnTo>
                  <a:lnTo>
                    <a:pt x="118" y="39"/>
                  </a:lnTo>
                  <a:lnTo>
                    <a:pt x="149" y="56"/>
                  </a:lnTo>
                  <a:lnTo>
                    <a:pt x="159" y="36"/>
                  </a:lnTo>
                  <a:cubicBezTo>
                    <a:pt x="161" y="33"/>
                    <a:pt x="161" y="30"/>
                    <a:pt x="160" y="26"/>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1042793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grass, outdoor, person, sitting&#10;&#10;Description automatically generated" title="Vietnamese woman wearing a yellow hat and shirt, harvesting rice.">
            <a:extLst>
              <a:ext uri="{FF2B5EF4-FFF2-40B4-BE49-F238E27FC236}">
                <a16:creationId xmlns:a16="http://schemas.microsoft.com/office/drawing/2014/main" id="{39871519-D1AE-492B-845A-C4CB151E3254}"/>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28C8914-D8E4-4AEE-A939-1A87E6C00B4B}"/>
              </a:ext>
            </a:extLst>
          </p:cNvPr>
          <p:cNvSpPr>
            <a:spLocks noGrp="1"/>
          </p:cNvSpPr>
          <p:nvPr>
            <p:ph type="body" sz="quarter" idx="11"/>
          </p:nvPr>
        </p:nvSpPr>
        <p:spPr>
          <a:xfrm>
            <a:off x="6647386" y="5590734"/>
            <a:ext cx="4959785" cy="224078"/>
          </a:xfrm>
        </p:spPr>
        <p:txBody>
          <a:bodyPr lIns="91440" tIns="45720" rIns="91440" bIns="45720" anchor="t">
            <a:noAutofit/>
          </a:bodyPr>
          <a:lstStyle/>
          <a:p>
            <a:r>
              <a:rPr lang="en-US" dirty="0"/>
              <a:t>Nguyet growing rice sustainably in Vietnam. Credit: Nguyen Minh Duc</a:t>
            </a:r>
          </a:p>
        </p:txBody>
      </p:sp>
      <p:sp>
        <p:nvSpPr>
          <p:cNvPr id="4" name="Text Placeholder 3">
            <a:extLst>
              <a:ext uri="{FF2B5EF4-FFF2-40B4-BE49-F238E27FC236}">
                <a16:creationId xmlns:a16="http://schemas.microsoft.com/office/drawing/2014/main" id="{D7303813-1DC3-4093-B74B-2585BEE1C121}"/>
              </a:ext>
            </a:extLst>
          </p:cNvPr>
          <p:cNvSpPr>
            <a:spLocks noGrp="1"/>
          </p:cNvSpPr>
          <p:nvPr>
            <p:ph type="body" sz="quarter" idx="13"/>
          </p:nvPr>
        </p:nvSpPr>
        <p:spPr>
          <a:xfrm>
            <a:off x="335360" y="1677279"/>
            <a:ext cx="5328593" cy="4331765"/>
          </a:xfrm>
        </p:spPr>
        <p:txBody>
          <a:bodyPr lIns="91440" tIns="45720" rIns="91440" bIns="45720" anchor="t"/>
          <a:lstStyle/>
          <a:p>
            <a:pPr>
              <a:lnSpc>
                <a:spcPct val="100000"/>
              </a:lnSpc>
            </a:pPr>
            <a:r>
              <a:rPr lang="en-US" dirty="0"/>
              <a:t>Caritas Australia and Catholic Earthcare believe that our common home is a common good for our one human family. We work in partnership with communities to mitigate the effects of climate change and implement sustainable agricultural methods.</a:t>
            </a:r>
          </a:p>
          <a:p>
            <a:pPr>
              <a:lnSpc>
                <a:spcPct val="100000"/>
              </a:lnSpc>
            </a:pPr>
            <a:r>
              <a:rPr lang="en-AU" dirty="0"/>
              <a:t>Our approach draws upon several principles of </a:t>
            </a:r>
            <a:r>
              <a:rPr lang="en-AU" dirty="0">
                <a:hlinkClick r:id="rId3"/>
              </a:rPr>
              <a:t>Catholic Social Teaching </a:t>
            </a:r>
            <a:r>
              <a:rPr lang="en-AU" dirty="0"/>
              <a:t>including:</a:t>
            </a:r>
            <a:endParaRPr lang="en-US" dirty="0"/>
          </a:p>
          <a:p>
            <a:pPr marL="259080" indent="-259080">
              <a:lnSpc>
                <a:spcPct val="100000"/>
              </a:lnSpc>
              <a:buFont typeface="Arial,Sans-Serif"/>
              <a:buChar char="•"/>
            </a:pPr>
            <a:r>
              <a:rPr lang="en-AU" b="1" dirty="0"/>
              <a:t>The Common Good</a:t>
            </a:r>
            <a:endParaRPr lang="en-US" dirty="0"/>
          </a:p>
          <a:p>
            <a:pPr marL="259080" indent="-259080">
              <a:lnSpc>
                <a:spcPct val="100000"/>
              </a:lnSpc>
              <a:buFont typeface="Arial,Sans-Serif"/>
              <a:buChar char="•"/>
            </a:pPr>
            <a:r>
              <a:rPr lang="en-AU" b="1" dirty="0"/>
              <a:t>Care for our common home</a:t>
            </a:r>
            <a:endParaRPr lang="en-US" dirty="0"/>
          </a:p>
          <a:p>
            <a:pPr marL="259080" indent="-259080">
              <a:lnSpc>
                <a:spcPct val="100000"/>
              </a:lnSpc>
              <a:buFont typeface="Arial,Sans-Serif"/>
              <a:buChar char="•"/>
            </a:pPr>
            <a:r>
              <a:rPr lang="en-AU" b="1" dirty="0"/>
              <a:t>Human dignity</a:t>
            </a:r>
            <a:endParaRPr lang="en-US" dirty="0"/>
          </a:p>
          <a:p>
            <a:pPr marL="259080" indent="-259080">
              <a:lnSpc>
                <a:spcPct val="100000"/>
              </a:lnSpc>
              <a:buFont typeface="Arial,Sans-Serif"/>
              <a:buChar char="•"/>
            </a:pPr>
            <a:r>
              <a:rPr lang="en-AU" b="1" dirty="0"/>
              <a:t>Solidarity</a:t>
            </a:r>
            <a:endParaRPr lang="en-US" dirty="0"/>
          </a:p>
          <a:p>
            <a:r>
              <a:rPr lang="en-US" dirty="0"/>
              <a:t> </a:t>
            </a:r>
          </a:p>
        </p:txBody>
      </p:sp>
      <p:sp>
        <p:nvSpPr>
          <p:cNvPr id="5" name="Title 4">
            <a:extLst>
              <a:ext uri="{FF2B5EF4-FFF2-40B4-BE49-F238E27FC236}">
                <a16:creationId xmlns:a16="http://schemas.microsoft.com/office/drawing/2014/main" id="{7C5347AC-1EC7-424F-97E2-2923DFA3A5C8}"/>
              </a:ext>
            </a:extLst>
          </p:cNvPr>
          <p:cNvSpPr>
            <a:spLocks noGrp="1"/>
          </p:cNvSpPr>
          <p:nvPr>
            <p:ph type="title"/>
          </p:nvPr>
        </p:nvSpPr>
        <p:spPr>
          <a:xfrm>
            <a:off x="335360" y="334112"/>
            <a:ext cx="5328592" cy="647154"/>
          </a:xfrm>
        </p:spPr>
        <p:txBody>
          <a:bodyPr/>
          <a:lstStyle/>
          <a:p>
            <a:r>
              <a:rPr lang="en-AU" dirty="0">
                <a:solidFill>
                  <a:srgbClr val="0C244C"/>
                </a:solidFill>
              </a:rPr>
              <a:t>Caritas Australia’s RESPONSE</a:t>
            </a:r>
            <a:endParaRPr lang="en-US" b="0" dirty="0">
              <a:solidFill>
                <a:srgbClr val="0C244C"/>
              </a:solidFill>
            </a:endParaRPr>
          </a:p>
          <a:p>
            <a:endParaRPr lang="en-US" dirty="0"/>
          </a:p>
        </p:txBody>
      </p:sp>
    </p:spTree>
    <p:extLst>
      <p:ext uri="{BB962C8B-B14F-4D97-AF65-F5344CB8AC3E}">
        <p14:creationId xmlns:p14="http://schemas.microsoft.com/office/powerpoint/2010/main" val="2707153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2433403"/>
            <a:ext cx="6473948" cy="4714928"/>
          </a:xfrm>
        </p:spPr>
        <p:txBody>
          <a:bodyPr/>
          <a:lstStyle/>
          <a:p>
            <a:pPr>
              <a:lnSpc>
                <a:spcPct val="100000"/>
              </a:lnSpc>
            </a:pPr>
            <a:r>
              <a:rPr lang="en-US" dirty="0"/>
              <a:t>The communities Caritas Australia work with tell us how their farming seasons are more unpredictable, making it more difficult to grow crops for food and other purposes. </a:t>
            </a:r>
          </a:p>
          <a:p>
            <a:pPr>
              <a:lnSpc>
                <a:spcPct val="100000"/>
              </a:lnSpc>
            </a:pPr>
            <a:r>
              <a:rPr lang="en-US" dirty="0"/>
              <a:t>Cyclones and extreme weather events have become more intense and damaging. </a:t>
            </a:r>
          </a:p>
          <a:p>
            <a:pPr>
              <a:lnSpc>
                <a:spcPct val="100000"/>
              </a:lnSpc>
            </a:pPr>
            <a:r>
              <a:rPr lang="en-US" dirty="0"/>
              <a:t>Sea levels are rising, flooding homes, contaminating water wells and forcing communities to relocate. In many ways, climate change is hurting the people we support. </a:t>
            </a:r>
          </a:p>
          <a:p>
            <a:pPr>
              <a:lnSpc>
                <a:spcPct val="100000"/>
              </a:lnSpc>
            </a:pPr>
            <a:r>
              <a:rPr lang="en-US" dirty="0"/>
              <a:t>This is why we work in solidarity with these communities for action on climate change. </a:t>
            </a:r>
            <a:r>
              <a:rPr lang="en-AU" dirty="0"/>
              <a:t>We can move towards an “ecological conversion” in which we can listen to the “cry of the earth and the cry of the poor”.</a:t>
            </a:r>
            <a:endParaRPr lang="en-US"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Caritas australia's response</a:t>
            </a:r>
          </a:p>
        </p:txBody>
      </p:sp>
      <p:sp>
        <p:nvSpPr>
          <p:cNvPr id="3" name="Text Placeholder 2"/>
          <p:cNvSpPr>
            <a:spLocks noGrp="1"/>
          </p:cNvSpPr>
          <p:nvPr>
            <p:ph type="body" sz="quarter" idx="12"/>
          </p:nvPr>
        </p:nvSpPr>
        <p:spPr>
          <a:xfrm>
            <a:off x="7127120" y="5526832"/>
            <a:ext cx="4537075" cy="280987"/>
          </a:xfrm>
        </p:spPr>
        <p:txBody>
          <a:bodyPr anchor="t"/>
          <a:lstStyle/>
          <a:p>
            <a:r>
              <a:rPr lang="en-US" sz="900" dirty="0"/>
              <a:t>Phany working in one of her gardens with newly planted vegetables at their home in Western Cambodia. By using the drip irrigation system and other techniques learnt through the program, she can now grow vegetables during the dry hot summer Credit: Richard Wainwright</a:t>
            </a:r>
          </a:p>
        </p:txBody>
      </p:sp>
      <p:pic>
        <p:nvPicPr>
          <p:cNvPr id="6" name="Picture Placeholder 5" descr="49989432778_2c334c0955_c.jpg" title="Cambodian woman reading a red shiry and holding a garden tool, next to her seedling garden."/>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pic>
        <p:nvPicPr>
          <p:cNvPr id="2" name="Picture 1">
            <a:extLst>
              <a:ext uri="{FF2B5EF4-FFF2-40B4-BE49-F238E27FC236}">
                <a16:creationId xmlns:a16="http://schemas.microsoft.com/office/drawing/2014/main" id="{50E8F32A-9A18-4317-AF39-655B7AA7C9A2}"/>
              </a:ext>
            </a:extLst>
          </p:cNvPr>
          <p:cNvPicPr>
            <a:picLocks noChangeAspect="1"/>
          </p:cNvPicPr>
          <p:nvPr/>
        </p:nvPicPr>
        <p:blipFill>
          <a:blip r:embed="rId3"/>
          <a:stretch>
            <a:fillRect/>
          </a:stretch>
        </p:blipFill>
        <p:spPr>
          <a:xfrm>
            <a:off x="479021" y="1103003"/>
            <a:ext cx="6200169" cy="1487553"/>
          </a:xfrm>
          <a:prstGeom prst="rect">
            <a:avLst/>
          </a:prstGeom>
        </p:spPr>
      </p:pic>
    </p:spTree>
    <p:extLst>
      <p:ext uri="{BB962C8B-B14F-4D97-AF65-F5344CB8AC3E}">
        <p14:creationId xmlns:p14="http://schemas.microsoft.com/office/powerpoint/2010/main" val="1677847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0" y="2916738"/>
            <a:ext cx="12192000" cy="760364"/>
          </a:xfrm>
        </p:spPr>
        <p:txBody>
          <a:bodyPr/>
          <a:lstStyle/>
          <a:p>
            <a:pPr algn="ctr"/>
            <a:r>
              <a:rPr lang="en-US" sz="3600" dirty="0"/>
              <a:t>Caritas Australia’s work in communities</a:t>
            </a:r>
            <a:endParaRPr lang="en-AU" sz="3600" dirty="0"/>
          </a:p>
        </p:txBody>
      </p:sp>
      <p:pic>
        <p:nvPicPr>
          <p:cNvPr id="14" name="Picture Placeholder 13" title="A picture of a young man in Solomon Islands, holding a bucket at a well.">
            <a:extLst>
              <a:ext uri="{FF2B5EF4-FFF2-40B4-BE49-F238E27FC236}">
                <a16:creationId xmlns:a16="http://schemas.microsoft.com/office/drawing/2014/main" id="{DB9571F5-EE9E-4427-8EDD-9BDC91DA968D}"/>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21020" y="1"/>
            <a:ext cx="4018832" cy="2974999"/>
          </a:xfrm>
          <a:prstGeom prst="rect">
            <a:avLst/>
          </a:prstGeom>
        </p:spPr>
      </p:pic>
      <p:sp>
        <p:nvSpPr>
          <p:cNvPr id="3" name="Text Placeholder 2">
            <a:extLst>
              <a:ext uri="{FF2B5EF4-FFF2-40B4-BE49-F238E27FC236}">
                <a16:creationId xmlns:a16="http://schemas.microsoft.com/office/drawing/2014/main" id="{D7DC84B4-75D7-41B7-BFB4-F7F0765A2238}"/>
              </a:ext>
            </a:extLst>
          </p:cNvPr>
          <p:cNvSpPr>
            <a:spLocks noGrp="1"/>
          </p:cNvSpPr>
          <p:nvPr>
            <p:ph type="body" sz="quarter" idx="10"/>
          </p:nvPr>
        </p:nvSpPr>
        <p:spPr>
          <a:xfrm>
            <a:off x="345440" y="3620760"/>
            <a:ext cx="11511280" cy="1872208"/>
          </a:xfrm>
        </p:spPr>
        <p:txBody>
          <a:bodyPr/>
          <a:lstStyle/>
          <a:p>
            <a:pPr>
              <a:lnSpc>
                <a:spcPct val="100000"/>
              </a:lnSpc>
            </a:pPr>
            <a:r>
              <a:rPr lang="en-AU" dirty="0"/>
              <a:t>As sea levels rise in low lying areas and countries, people may have to move away. Our neighbours in the Pacific Islands are already suffering the impacts of rising sea levels and natural disasters. </a:t>
            </a:r>
            <a:r>
              <a:rPr lang="en-US" dirty="0"/>
              <a:t>The Solomon Islands are surrounded by water but are suffering from drought. </a:t>
            </a:r>
          </a:p>
          <a:p>
            <a:pPr marL="285750" indent="-285750">
              <a:lnSpc>
                <a:spcPct val="100000"/>
              </a:lnSpc>
              <a:buFont typeface="Arial"/>
              <a:buChar char="•"/>
            </a:pPr>
            <a:r>
              <a:rPr lang="en-US" dirty="0"/>
              <a:t>Read</a:t>
            </a:r>
            <a:r>
              <a:rPr lang="en-AU" dirty="0"/>
              <a:t> about </a:t>
            </a:r>
            <a:r>
              <a:rPr lang="en-AU" dirty="0">
                <a:hlinkClick r:id="rId3"/>
              </a:rPr>
              <a:t>Peter in the Solomon Islands</a:t>
            </a:r>
            <a:r>
              <a:rPr lang="en-AU" dirty="0"/>
              <a:t>.</a:t>
            </a:r>
          </a:p>
          <a:p>
            <a:pPr marL="285750" indent="-285750">
              <a:lnSpc>
                <a:spcPct val="100000"/>
              </a:lnSpc>
              <a:buFont typeface="Arial"/>
              <a:buChar char="•"/>
            </a:pPr>
            <a:r>
              <a:rPr lang="en-AU" dirty="0"/>
              <a:t>Removing people from ancestral lands removes livelihoods, food, shelter and ways of life as well as “breaking down” culture and traditional knowledge. </a:t>
            </a:r>
            <a:r>
              <a:rPr lang="en-US" dirty="0"/>
              <a:t>L</a:t>
            </a:r>
            <a:r>
              <a:rPr lang="en-AU" dirty="0"/>
              <a:t>earn about </a:t>
            </a:r>
            <a:r>
              <a:rPr lang="en-AU" dirty="0">
                <a:hlinkClick r:id="rId4"/>
              </a:rPr>
              <a:t>Tati’s community in Indonesia </a:t>
            </a:r>
            <a:r>
              <a:rPr lang="en-AU" dirty="0"/>
              <a:t>where they managed to protect their natural environment and maintain traditional knowledge and culture. </a:t>
            </a:r>
          </a:p>
          <a:p>
            <a:pPr marL="285750" indent="-285750">
              <a:lnSpc>
                <a:spcPct val="100000"/>
              </a:lnSpc>
              <a:buFont typeface="Arial"/>
              <a:buChar char="•"/>
            </a:pPr>
            <a:r>
              <a:rPr lang="en-US" dirty="0"/>
              <a:t>I</a:t>
            </a:r>
            <a:r>
              <a:rPr lang="en-AU" dirty="0"/>
              <a:t>n Zimbabwe, Caritas Australia installed solar panels to power a water pump in </a:t>
            </a:r>
            <a:r>
              <a:rPr lang="en-AU" dirty="0">
                <a:hlinkClick r:id="rId5"/>
              </a:rPr>
              <a:t>Thandolwayo’s village.</a:t>
            </a:r>
            <a:endParaRPr lang="en-AU" dirty="0"/>
          </a:p>
        </p:txBody>
      </p:sp>
      <p:pic>
        <p:nvPicPr>
          <p:cNvPr id="15" name="Picture Placeholder 14" title="A photo of an Indonesian woman tapping a rubber plant.">
            <a:extLst>
              <a:ext uri="{FF2B5EF4-FFF2-40B4-BE49-F238E27FC236}">
                <a16:creationId xmlns:a16="http://schemas.microsoft.com/office/drawing/2014/main" id="{046317F7-B7AA-457A-B221-618E4C9BC3BB}"/>
              </a:ext>
            </a:extLst>
          </p:cNvPr>
          <p:cNvPicPr>
            <a:picLocks noGrp="1" noChangeAspect="1"/>
          </p:cNvPicPr>
          <p:nvPr>
            <p:ph type="pic" sz="quarter" idx="14"/>
          </p:nvPr>
        </p:nvPicPr>
        <p:blipFill rotWithShape="1">
          <a:blip r:embed="rId6" cstate="print">
            <a:extLst>
              <a:ext uri="{28A0092B-C50C-407E-A947-70E740481C1C}">
                <a14:useLocalDpi xmlns:a14="http://schemas.microsoft.com/office/drawing/2010/main"/>
              </a:ext>
            </a:extLst>
          </a:blip>
          <a:srcRect/>
          <a:stretch/>
        </p:blipFill>
        <p:spPr>
          <a:prstGeom prst="rect">
            <a:avLst/>
          </a:prstGeom>
        </p:spPr>
      </p:pic>
      <p:pic>
        <p:nvPicPr>
          <p:cNvPr id="16" name="Picture Placeholder 15" title="A young African girl drinks water from a tap.">
            <a:extLst>
              <a:ext uri="{FF2B5EF4-FFF2-40B4-BE49-F238E27FC236}">
                <a16:creationId xmlns:a16="http://schemas.microsoft.com/office/drawing/2014/main" id="{3E9C8FAF-722C-47F7-9B3F-239738A35344}"/>
              </a:ext>
            </a:extLst>
          </p:cNvPr>
          <p:cNvPicPr>
            <a:picLocks noGrp="1" noChangeAspect="1"/>
          </p:cNvPicPr>
          <p:nvPr>
            <p:ph type="pic" sz="quarter" idx="15"/>
          </p:nvPr>
        </p:nvPicPr>
        <p:blipFill rotWithShape="1">
          <a:blip r:embed="rId7" cstate="print">
            <a:extLst>
              <a:ext uri="{28A0092B-C50C-407E-A947-70E740481C1C}">
                <a14:useLocalDpi xmlns:a14="http://schemas.microsoft.com/office/drawing/2010/main"/>
              </a:ext>
            </a:extLst>
          </a:blip>
          <a:srcRect/>
          <a:stretch/>
        </p:blipFill>
        <p:spPr>
          <a:xfrm>
            <a:off x="8152148" y="1"/>
            <a:ext cx="4018832" cy="2974999"/>
          </a:xfrm>
          <a:prstGeom prst="rect">
            <a:avLst/>
          </a:prstGeom>
        </p:spPr>
      </p:pic>
      <p:sp>
        <p:nvSpPr>
          <p:cNvPr id="13" name="TextBox 12">
            <a:extLst>
              <a:ext uri="{FF2B5EF4-FFF2-40B4-BE49-F238E27FC236}">
                <a16:creationId xmlns:a16="http://schemas.microsoft.com/office/drawing/2014/main" id="{A4E94E0A-942F-4FB3-9FF9-90F2C55EF2E8}"/>
              </a:ext>
            </a:extLst>
          </p:cNvPr>
          <p:cNvSpPr txBox="1"/>
          <p:nvPr/>
        </p:nvSpPr>
        <p:spPr>
          <a:xfrm>
            <a:off x="0" y="2759556"/>
            <a:ext cx="3669129" cy="215444"/>
          </a:xfrm>
          <a:prstGeom prst="rect">
            <a:avLst/>
          </a:prstGeom>
          <a:noFill/>
        </p:spPr>
        <p:txBody>
          <a:bodyPr wrap="square" rtlCol="0">
            <a:spAutoFit/>
          </a:bodyPr>
          <a:lstStyle/>
          <a:p>
            <a:r>
              <a:rPr lang="en-US" sz="800" dirty="0">
                <a:solidFill>
                  <a:schemeClr val="bg1"/>
                </a:solidFill>
              </a:rPr>
              <a:t>Peter, Solomon Islands. Photo Credit Cassandra Hill </a:t>
            </a:r>
            <a:endParaRPr lang="en-AU" sz="800" dirty="0">
              <a:solidFill>
                <a:schemeClr val="bg1"/>
              </a:solidFill>
            </a:endParaRPr>
          </a:p>
        </p:txBody>
      </p:sp>
      <p:sp>
        <p:nvSpPr>
          <p:cNvPr id="19" name="TextBox 18">
            <a:extLst>
              <a:ext uri="{FF2B5EF4-FFF2-40B4-BE49-F238E27FC236}">
                <a16:creationId xmlns:a16="http://schemas.microsoft.com/office/drawing/2014/main" id="{1FF30D3B-FAA7-443B-9DC2-4399B71C5EB8}"/>
              </a:ext>
            </a:extLst>
          </p:cNvPr>
          <p:cNvSpPr txBox="1"/>
          <p:nvPr/>
        </p:nvSpPr>
        <p:spPr>
          <a:xfrm>
            <a:off x="4026280" y="2759556"/>
            <a:ext cx="3931705" cy="215444"/>
          </a:xfrm>
          <a:prstGeom prst="rect">
            <a:avLst/>
          </a:prstGeom>
          <a:noFill/>
        </p:spPr>
        <p:txBody>
          <a:bodyPr wrap="square" rtlCol="0">
            <a:spAutoFit/>
          </a:bodyPr>
          <a:lstStyle/>
          <a:p>
            <a:r>
              <a:rPr lang="en-US" sz="800" dirty="0">
                <a:solidFill>
                  <a:schemeClr val="bg1"/>
                </a:solidFill>
              </a:rPr>
              <a:t>Tati, Indonesia. Photo Credit Richard Wainwright</a:t>
            </a:r>
            <a:endParaRPr lang="en-AU" sz="800" dirty="0">
              <a:solidFill>
                <a:schemeClr val="bg1"/>
              </a:solidFill>
            </a:endParaRPr>
          </a:p>
        </p:txBody>
      </p:sp>
      <p:sp>
        <p:nvSpPr>
          <p:cNvPr id="20" name="TextBox 19">
            <a:extLst>
              <a:ext uri="{FF2B5EF4-FFF2-40B4-BE49-F238E27FC236}">
                <a16:creationId xmlns:a16="http://schemas.microsoft.com/office/drawing/2014/main" id="{6FE8BF41-6B8B-4B2D-AA92-E4088BEF3C06}"/>
              </a:ext>
            </a:extLst>
          </p:cNvPr>
          <p:cNvSpPr txBox="1"/>
          <p:nvPr/>
        </p:nvSpPr>
        <p:spPr>
          <a:xfrm>
            <a:off x="8213746" y="2759556"/>
            <a:ext cx="3446258" cy="215444"/>
          </a:xfrm>
          <a:prstGeom prst="rect">
            <a:avLst/>
          </a:prstGeom>
          <a:noFill/>
        </p:spPr>
        <p:txBody>
          <a:bodyPr wrap="square" rtlCol="0">
            <a:spAutoFit/>
          </a:bodyPr>
          <a:lstStyle/>
          <a:p>
            <a:r>
              <a:rPr lang="en-US" sz="800" dirty="0">
                <a:solidFill>
                  <a:schemeClr val="bg1"/>
                </a:solidFill>
              </a:rPr>
              <a:t>Thandolwayo, Zimbabwe. Photo Credit: </a:t>
            </a:r>
            <a:endParaRPr lang="en-AU" sz="800" dirty="0">
              <a:solidFill>
                <a:schemeClr val="bg1"/>
              </a:solidFill>
            </a:endParaRPr>
          </a:p>
        </p:txBody>
      </p:sp>
    </p:spTree>
    <p:extLst>
      <p:ext uri="{BB962C8B-B14F-4D97-AF65-F5344CB8AC3E}">
        <p14:creationId xmlns:p14="http://schemas.microsoft.com/office/powerpoint/2010/main" val="1774921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47386" y="5590734"/>
            <a:ext cx="4959785" cy="224078"/>
          </a:xfrm>
        </p:spPr>
        <p:txBody>
          <a:bodyPr lIns="91440" tIns="45720" rIns="91440" bIns="45720" anchor="t">
            <a:noAutofit/>
          </a:bodyPr>
          <a:lstStyle/>
          <a:p>
            <a:r>
              <a:rPr lang="en-US" dirty="0"/>
              <a:t>Ranger Sarah Barkley interviewing senior Elder John Clark. Photo Credit: Aboriginal Carbon Fund</a:t>
            </a:r>
          </a:p>
          <a:p>
            <a:endParaRPr lang="en-US" dirty="0"/>
          </a:p>
        </p:txBody>
      </p:sp>
      <p:sp>
        <p:nvSpPr>
          <p:cNvPr id="12" name="Text Placeholder 11"/>
          <p:cNvSpPr>
            <a:spLocks noGrp="1"/>
          </p:cNvSpPr>
          <p:nvPr>
            <p:ph type="body" sz="quarter" idx="13"/>
          </p:nvPr>
        </p:nvSpPr>
        <p:spPr/>
        <p:txBody>
          <a:bodyPr/>
          <a:lstStyle/>
          <a:p>
            <a:pPr>
              <a:lnSpc>
                <a:spcPct val="100000"/>
              </a:lnSpc>
            </a:pPr>
            <a:r>
              <a:rPr lang="en-US" sz="2800" b="1" dirty="0">
                <a:solidFill>
                  <a:srgbClr val="63B1A4"/>
                </a:solidFill>
              </a:rPr>
              <a:t>ABORIGINAL CARBON FOUNDATION </a:t>
            </a:r>
          </a:p>
          <a:p>
            <a:pPr>
              <a:lnSpc>
                <a:spcPct val="100000"/>
              </a:lnSpc>
            </a:pPr>
            <a:r>
              <a:rPr lang="en-US" dirty="0"/>
              <a:t>The Aboriginal Carbon Foundation’s vision is to catalyse life-changing, community prosperity through carbon farming. It achieves this by supporting the ethical trade of carbon credits between communities, large corporations and government organisations across Australia that are seeking to be carbon neutral. </a:t>
            </a:r>
          </a:p>
          <a:p>
            <a:pPr>
              <a:lnSpc>
                <a:spcPct val="100000"/>
              </a:lnSpc>
            </a:pPr>
            <a:r>
              <a:rPr lang="en-US" dirty="0"/>
              <a:t>Caritas Australia joined forces with the Foundation to amplify their efforts in supporting communities to utilise their skills to generate income and revitalise cultural practices.</a:t>
            </a: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a:xfrm>
            <a:off x="335360" y="784698"/>
            <a:ext cx="5328592" cy="647154"/>
          </a:xfrm>
        </p:spPr>
        <p:txBody>
          <a:bodyPr/>
          <a:lstStyle/>
          <a:p>
            <a:r>
              <a:rPr lang="en-US" dirty="0"/>
              <a:t>CASE STUDY</a:t>
            </a:r>
            <a:br>
              <a:rPr lang="en-US" dirty="0">
                <a:solidFill>
                  <a:srgbClr val="0C1A39"/>
                </a:solidFill>
              </a:rPr>
            </a:br>
            <a:endParaRPr lang="en-US" b="0" dirty="0">
              <a:solidFill>
                <a:srgbClr val="63B1A4"/>
              </a:solidFil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8" name="Picture Placeholder 7" descr="Ranger Sarah Barkley interviewing senior elder John Clark during the Kowany_AbCF.pn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91850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boriginal Carbon Foundation_1_Richard Wainwright.jp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p:txBody>
          <a:bodyPr lIns="91440" tIns="45720" rIns="91440" bIns="45720" anchor="t">
            <a:noAutofit/>
          </a:bodyPr>
          <a:lstStyle/>
          <a:p>
            <a:r>
              <a:rPr lang="en-US" dirty="0"/>
              <a:t>Photo Credit: Richard Wainwright</a:t>
            </a:r>
          </a:p>
          <a:p>
            <a:endParaRPr lang="en-US" dirty="0"/>
          </a:p>
        </p:txBody>
      </p:sp>
      <p:sp>
        <p:nvSpPr>
          <p:cNvPr id="12" name="Text Placeholder 11"/>
          <p:cNvSpPr>
            <a:spLocks noGrp="1"/>
          </p:cNvSpPr>
          <p:nvPr>
            <p:ph type="body" sz="quarter" idx="13"/>
          </p:nvPr>
        </p:nvSpPr>
        <p:spPr/>
        <p:txBody>
          <a:bodyPr/>
          <a:lstStyle/>
          <a:p>
            <a:pPr>
              <a:lnSpc>
                <a:spcPct val="100000"/>
              </a:lnSpc>
            </a:pPr>
            <a:r>
              <a:rPr lang="en-US" dirty="0"/>
              <a:t>Through carbon farming, local communities carry out traditional fire and land management practices and earn an income by generating carbon credits. </a:t>
            </a:r>
          </a:p>
          <a:p>
            <a:pPr>
              <a:lnSpc>
                <a:spcPct val="100000"/>
              </a:lnSpc>
            </a:pPr>
            <a:r>
              <a:rPr lang="en-US" dirty="0"/>
              <a:t>One of the most common forms of carbon farming projects across northern Australia is the savanna burning method. This approach uses traditional burning practices, early in the dry season, to reduce the severity of bushfires and the large-scale emission of greenhouse gases generated by severe fires. </a:t>
            </a:r>
          </a:p>
          <a:p>
            <a:pPr>
              <a:lnSpc>
                <a:spcPct val="100000"/>
              </a:lnSpc>
            </a:pPr>
            <a:r>
              <a:rPr lang="en-AU"/>
              <a:t>As </a:t>
            </a:r>
            <a:r>
              <a:rPr lang="en-AU" dirty="0"/>
              <a:t>a result of the ‘cool’ burning more wildlife returns, increased bush foods are available and sacred sites are protected.</a:t>
            </a:r>
          </a:p>
          <a:p>
            <a:pPr>
              <a:lnSpc>
                <a:spcPct val="100000"/>
              </a:lnSpc>
            </a:pPr>
            <a:endParaRPr lang="en-US"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2268835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boriginal Carbon Foundation_3_Richard Wainwright.jp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p:txBody>
          <a:bodyPr lIns="91440" tIns="45720" rIns="91440" bIns="45720" anchor="t">
            <a:noAutofit/>
          </a:bodyPr>
          <a:lstStyle/>
          <a:p>
            <a:r>
              <a:rPr lang="en-US" dirty="0"/>
              <a:t>Photo Credit: Richard Wainwright</a:t>
            </a:r>
          </a:p>
          <a:p>
            <a:endParaRPr lang="en-US" dirty="0"/>
          </a:p>
        </p:txBody>
      </p:sp>
      <p:sp>
        <p:nvSpPr>
          <p:cNvPr id="12" name="Text Placeholder 11"/>
          <p:cNvSpPr>
            <a:spLocks noGrp="1"/>
          </p:cNvSpPr>
          <p:nvPr>
            <p:ph type="body" sz="quarter" idx="13"/>
          </p:nvPr>
        </p:nvSpPr>
        <p:spPr>
          <a:xfrm>
            <a:off x="407366" y="692697"/>
            <a:ext cx="5328593" cy="5256584"/>
          </a:xfrm>
        </p:spPr>
        <p:txBody>
          <a:bodyPr/>
          <a:lstStyle/>
          <a:p>
            <a:pPr>
              <a:lnSpc>
                <a:spcPct val="100000"/>
              </a:lnSpc>
            </a:pPr>
            <a:r>
              <a:rPr lang="en-US" dirty="0"/>
              <a:t>Chief Executive Officer of the Aboriginal Carbon Foundation, Rowan Foley explained the course enables Aboriginal people to own the whole process, from the beginning to end, and generate income for their specialised expertise and knowledge of the land.</a:t>
            </a:r>
          </a:p>
          <a:p>
            <a:pPr>
              <a:lnSpc>
                <a:spcPct val="100000"/>
              </a:lnSpc>
            </a:pPr>
            <a:r>
              <a:rPr lang="en-US" dirty="0"/>
              <a:t>"The communities we work with are very proud of the work they're doing in terms of looking after Country, but also knowing that it's a viable carbon economy," Mr Foley said.</a:t>
            </a:r>
          </a:p>
          <a:p>
            <a:pPr>
              <a:lnSpc>
                <a:spcPct val="100000"/>
              </a:lnSpc>
            </a:pPr>
            <a:endParaRPr lang="en-US" dirty="0"/>
          </a:p>
          <a:p>
            <a:pPr>
              <a:lnSpc>
                <a:spcPct val="100000"/>
              </a:lnSpc>
            </a:pPr>
            <a:r>
              <a:rPr lang="en-US" sz="1400" dirty="0"/>
              <a:t>Read the full article </a:t>
            </a:r>
            <a:r>
              <a:rPr lang="en-US" sz="1400" i="1" dirty="0"/>
              <a:t>‘A partnership that pays-off’ </a:t>
            </a:r>
            <a:r>
              <a:rPr lang="en-US" sz="1400" dirty="0"/>
              <a:t>published in </a:t>
            </a:r>
            <a:r>
              <a:rPr lang="en-US" sz="1400" dirty="0">
                <a:hlinkClick r:id="rId4"/>
              </a:rPr>
              <a:t>Aurora Magazine</a:t>
            </a:r>
            <a:r>
              <a:rPr lang="en-US" sz="1400" dirty="0"/>
              <a:t>, August 2021.</a:t>
            </a:r>
          </a:p>
          <a:p>
            <a:pPr>
              <a:lnSpc>
                <a:spcPct val="100000"/>
              </a:lnSpc>
            </a:pPr>
            <a:endParaRPr lang="en-US"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162010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476EA-12F5-485B-9C20-9FC0CA6397E0}"/>
              </a:ext>
            </a:extLst>
          </p:cNvPr>
          <p:cNvSpPr>
            <a:spLocks noGrp="1"/>
          </p:cNvSpPr>
          <p:nvPr>
            <p:ph type="title"/>
          </p:nvPr>
        </p:nvSpPr>
        <p:spPr/>
        <p:txBody>
          <a:bodyPr/>
          <a:lstStyle/>
          <a:p>
            <a:r>
              <a:rPr lang="en-US" dirty="0"/>
              <a:t>contents</a:t>
            </a:r>
          </a:p>
        </p:txBody>
      </p:sp>
      <p:graphicFrame>
        <p:nvGraphicFramePr>
          <p:cNvPr id="8" name="Table 7">
            <a:extLst>
              <a:ext uri="{FF2B5EF4-FFF2-40B4-BE49-F238E27FC236}">
                <a16:creationId xmlns:a16="http://schemas.microsoft.com/office/drawing/2014/main" id="{DBFC9CD9-D098-46A7-8987-EF34DEA29CED}"/>
              </a:ext>
            </a:extLst>
          </p:cNvPr>
          <p:cNvGraphicFramePr>
            <a:graphicFrameLocks noGrp="1"/>
          </p:cNvGraphicFramePr>
          <p:nvPr>
            <p:extLst>
              <p:ext uri="{D42A27DB-BD31-4B8C-83A1-F6EECF244321}">
                <p14:modId xmlns:p14="http://schemas.microsoft.com/office/powerpoint/2010/main" val="3687690989"/>
              </p:ext>
            </p:extLst>
          </p:nvPr>
        </p:nvGraphicFramePr>
        <p:xfrm>
          <a:off x="433552" y="1481632"/>
          <a:ext cx="11288112" cy="4330486"/>
        </p:xfrm>
        <a:graphic>
          <a:graphicData uri="http://schemas.openxmlformats.org/drawingml/2006/table">
            <a:tbl>
              <a:tblPr firstRow="1" bandRow="1">
                <a:tableStyleId>{21E4AEA4-8DFA-4A89-87EB-49C32662AFE0}</a:tableStyleId>
              </a:tblPr>
              <a:tblGrid>
                <a:gridCol w="3762704">
                  <a:extLst>
                    <a:ext uri="{9D8B030D-6E8A-4147-A177-3AD203B41FA5}">
                      <a16:colId xmlns:a16="http://schemas.microsoft.com/office/drawing/2014/main" val="2130992774"/>
                    </a:ext>
                  </a:extLst>
                </a:gridCol>
                <a:gridCol w="3762704">
                  <a:extLst>
                    <a:ext uri="{9D8B030D-6E8A-4147-A177-3AD203B41FA5}">
                      <a16:colId xmlns:a16="http://schemas.microsoft.com/office/drawing/2014/main" val="20001"/>
                    </a:ext>
                  </a:extLst>
                </a:gridCol>
                <a:gridCol w="3762704">
                  <a:extLst>
                    <a:ext uri="{9D8B030D-6E8A-4147-A177-3AD203B41FA5}">
                      <a16:colId xmlns:a16="http://schemas.microsoft.com/office/drawing/2014/main" val="20002"/>
                    </a:ext>
                  </a:extLst>
                </a:gridCol>
              </a:tblGrid>
              <a:tr h="355996">
                <a:tc gridSpan="3">
                  <a:txBody>
                    <a:bodyPr/>
                    <a:lstStyle/>
                    <a:p>
                      <a:r>
                        <a:rPr lang="en-US" sz="1800" dirty="0">
                          <a:solidFill>
                            <a:srgbClr val="0C244C"/>
                          </a:solidFill>
                        </a:rPr>
                        <a:t>Contents </a:t>
                      </a:r>
                      <a:r>
                        <a:rPr lang="mr-IN" sz="1800" i="1" dirty="0">
                          <a:solidFill>
                            <a:srgbClr val="0C244C"/>
                          </a:solidFill>
                        </a:rPr>
                        <a:t>–</a:t>
                      </a:r>
                      <a:r>
                        <a:rPr lang="en-US" sz="1800" i="1" dirty="0">
                          <a:solidFill>
                            <a:srgbClr val="0C244C"/>
                          </a:solidFill>
                        </a:rPr>
                        <a:t> Click</a:t>
                      </a:r>
                      <a:r>
                        <a:rPr lang="en-US" sz="1800" i="1" baseline="0" dirty="0">
                          <a:solidFill>
                            <a:srgbClr val="0C244C"/>
                          </a:solidFill>
                        </a:rPr>
                        <a:t> to navigate to section</a:t>
                      </a:r>
                      <a:endParaRPr lang="en-AU" sz="1800" i="1" dirty="0">
                        <a:solidFill>
                          <a:srgbClr val="0C244C"/>
                        </a:solidFill>
                      </a:endParaRPr>
                    </a:p>
                  </a:txBody>
                  <a:tcPr>
                    <a:solidFill>
                      <a:srgbClr val="E5DBCB">
                        <a:alpha val="40000"/>
                      </a:srgbClr>
                    </a:solidFill>
                  </a:tcPr>
                </a:tc>
                <a:tc hMerge="1">
                  <a:txBody>
                    <a:bodyPr/>
                    <a:lstStyle/>
                    <a:p>
                      <a:endParaRPr lang="en-AU" sz="1800" dirty="0">
                        <a:solidFill>
                          <a:srgbClr val="0C244C"/>
                        </a:solidFill>
                      </a:endParaRPr>
                    </a:p>
                  </a:txBody>
                  <a:tcPr>
                    <a:solidFill>
                      <a:srgbClr val="E5DBCB"/>
                    </a:solidFill>
                  </a:tcPr>
                </a:tc>
                <a:tc hMerge="1">
                  <a:txBody>
                    <a:bodyPr/>
                    <a:lstStyle/>
                    <a:p>
                      <a:endParaRPr lang="en-AU" sz="1800" dirty="0">
                        <a:solidFill>
                          <a:srgbClr val="0C244C"/>
                        </a:solidFill>
                      </a:endParaRPr>
                    </a:p>
                  </a:txBody>
                  <a:tcPr>
                    <a:solidFill>
                      <a:srgbClr val="E5DBCB"/>
                    </a:solidFill>
                  </a:tcPr>
                </a:tc>
                <a:extLst>
                  <a:ext uri="{0D108BD9-81ED-4DB2-BD59-A6C34878D82A}">
                    <a16:rowId xmlns:a16="http://schemas.microsoft.com/office/drawing/2014/main" val="375670312"/>
                  </a:ext>
                </a:extLst>
              </a:tr>
              <a:tr h="53297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800" b="1" strike="noStrike" dirty="0">
                          <a:solidFill>
                            <a:srgbClr val="000000"/>
                          </a:solidFill>
                          <a:latin typeface="+mn-lt"/>
                          <a:cs typeface="Roboto Light" pitchFamily="2" charset="0"/>
                          <a:hlinkClick r:id="rId3" action="ppaction://hlinksldjump"/>
                        </a:rPr>
                        <a:t>Curriculum</a:t>
                      </a:r>
                      <a:endParaRPr lang="en-AU" sz="1800" b="1" strike="noStrike" dirty="0">
                        <a:solidFill>
                          <a:srgbClr val="000000"/>
                        </a:solidFill>
                        <a:latin typeface="+mn-lt"/>
                        <a:cs typeface="Roboto Light"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AU" sz="1800" b="1" strike="noStrike" dirty="0">
                          <a:solidFill>
                            <a:srgbClr val="000000"/>
                          </a:solidFill>
                          <a:latin typeface="+mn-lt"/>
                          <a:cs typeface="Roboto Light" pitchFamily="2" charset="0"/>
                          <a:hlinkClick r:id="rId4" action="ppaction://hlinksldjump"/>
                        </a:rPr>
                        <a:t>Indigenous</a:t>
                      </a:r>
                      <a:r>
                        <a:rPr lang="en-AU" sz="1800" b="1" strike="noStrike" baseline="0" dirty="0">
                          <a:solidFill>
                            <a:srgbClr val="000000"/>
                          </a:solidFill>
                          <a:latin typeface="+mn-lt"/>
                          <a:cs typeface="Roboto Light" pitchFamily="2" charset="0"/>
                          <a:hlinkClick r:id="rId4" action="ppaction://hlinksldjump"/>
                        </a:rPr>
                        <a:t> Pedagogies</a:t>
                      </a:r>
                      <a:endParaRPr lang="en-AU" sz="1800" b="1" strike="noStrike" dirty="0">
                        <a:solidFill>
                          <a:srgbClr val="000000"/>
                        </a:solidFill>
                        <a:latin typeface="+mn-lt"/>
                        <a:cs typeface="Roboto Light" pitchFamily="2" charset="0"/>
                      </a:endParaRPr>
                    </a:p>
                  </a:txBody>
                  <a:tcPr anchor="ctr">
                    <a:solidFill>
                      <a:srgbClr val="E5DBCB">
                        <a:alpha val="40000"/>
                      </a:srgb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U" sz="1800" strike="noStrike" dirty="0">
                        <a:latin typeface="+mn-lt"/>
                      </a:endParaRPr>
                    </a:p>
                  </a:txBody>
                  <a:tcPr>
                    <a:solidFill>
                      <a:srgbClr val="E5DBCB"/>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U" sz="1800" strike="noStrike" dirty="0">
                        <a:latin typeface="+mn-lt"/>
                      </a:endParaRPr>
                    </a:p>
                  </a:txBody>
                  <a:tcPr>
                    <a:solidFill>
                      <a:srgbClr val="E5DBCB"/>
                    </a:solidFill>
                  </a:tcPr>
                </a:tc>
                <a:extLst>
                  <a:ext uri="{0D108BD9-81ED-4DB2-BD59-A6C34878D82A}">
                    <a16:rowId xmlns:a16="http://schemas.microsoft.com/office/drawing/2014/main" val="2830975121"/>
                  </a:ext>
                </a:extLst>
              </a:tr>
              <a:tr h="625860">
                <a:tc gridSpan="3">
                  <a:txBody>
                    <a:bodyPr/>
                    <a:lstStyle/>
                    <a:p>
                      <a:pPr>
                        <a:spcBef>
                          <a:spcPts val="0"/>
                        </a:spcBef>
                      </a:pPr>
                      <a:r>
                        <a:rPr lang="en-US" sz="1800" b="1" strike="noStrike" dirty="0">
                          <a:latin typeface="+mn-lt"/>
                          <a:hlinkClick r:id="rId5" action="ppaction://hlinksldjump"/>
                        </a:rPr>
                        <a:t>Process</a:t>
                      </a:r>
                      <a:r>
                        <a:rPr lang="en-US" sz="1800" b="1" strike="noStrike" dirty="0">
                          <a:latin typeface="+mn-lt"/>
                        </a:rPr>
                        <a:t> </a:t>
                      </a:r>
                      <a:r>
                        <a:rPr lang="en-US" sz="1800" strike="noStrike" dirty="0">
                          <a:latin typeface="+mn-lt"/>
                        </a:rPr>
                        <a:t>-</a:t>
                      </a:r>
                      <a:r>
                        <a:rPr lang="en-US" sz="1800" strike="noStrike" baseline="0" dirty="0">
                          <a:latin typeface="+mn-lt"/>
                        </a:rPr>
                        <a:t> </a:t>
                      </a:r>
                      <a:r>
                        <a:rPr lang="en-US" sz="1800" strike="noStrike" baseline="0" dirty="0">
                          <a:solidFill>
                            <a:srgbClr val="0D254A"/>
                          </a:solidFill>
                          <a:latin typeface="+mn-lt"/>
                        </a:rPr>
                        <a:t>See, Judge, Act</a:t>
                      </a:r>
                    </a:p>
                  </a:txBody>
                  <a:tcPr anchor="ctr">
                    <a:solidFill>
                      <a:srgbClr val="E5DBCB">
                        <a:alpha val="40000"/>
                      </a:srgbClr>
                    </a:solidFill>
                  </a:tcPr>
                </a:tc>
                <a:tc hMerge="1">
                  <a:txBody>
                    <a:bodyPr/>
                    <a:lstStyle/>
                    <a:p>
                      <a:pPr>
                        <a:spcBef>
                          <a:spcPts val="0"/>
                        </a:spcBef>
                      </a:pPr>
                      <a:endParaRPr lang="en-AU" sz="1800" strike="noStrike" dirty="0">
                        <a:latin typeface="+mn-lt"/>
                      </a:endParaRPr>
                    </a:p>
                  </a:txBody>
                  <a:tcPr>
                    <a:solidFill>
                      <a:srgbClr val="E5DBCB"/>
                    </a:solidFill>
                  </a:tcPr>
                </a:tc>
                <a:tc hMerge="1">
                  <a:txBody>
                    <a:bodyPr/>
                    <a:lstStyle/>
                    <a:p>
                      <a:pPr>
                        <a:spcBef>
                          <a:spcPts val="0"/>
                        </a:spcBef>
                      </a:pPr>
                      <a:endParaRPr lang="en-AU" sz="1800" strike="noStrike" dirty="0">
                        <a:latin typeface="+mn-lt"/>
                      </a:endParaRPr>
                    </a:p>
                  </a:txBody>
                  <a:tcPr>
                    <a:solidFill>
                      <a:srgbClr val="E5DBCB"/>
                    </a:solidFill>
                  </a:tcPr>
                </a:tc>
                <a:extLst>
                  <a:ext uri="{0D108BD9-81ED-4DB2-BD59-A6C34878D82A}">
                    <a16:rowId xmlns:a16="http://schemas.microsoft.com/office/drawing/2014/main" val="791625294"/>
                  </a:ext>
                </a:extLst>
              </a:tr>
              <a:tr h="2698786">
                <a:tc>
                  <a:txBody>
                    <a:bodyPr/>
                    <a:lstStyle/>
                    <a:p>
                      <a:r>
                        <a:rPr lang="en-US" sz="1800" b="1" dirty="0">
                          <a:solidFill>
                            <a:srgbClr val="0C244C"/>
                          </a:solidFill>
                          <a:hlinkClick r:id="rId6" action="ppaction://hlinksldjump"/>
                        </a:rPr>
                        <a:t>Part 1: See</a:t>
                      </a:r>
                      <a:r>
                        <a:rPr lang="en-US" sz="1800" dirty="0">
                          <a:solidFill>
                            <a:srgbClr val="0C244C"/>
                          </a:solidFill>
                          <a:hlinkClick r:id="rId6" action="ppaction://hlinksldjump"/>
                        </a:rPr>
                        <a:t> </a:t>
                      </a:r>
                      <a:endParaRPr lang="en-US" sz="1800" dirty="0">
                        <a:solidFill>
                          <a:srgbClr val="0C244C"/>
                        </a:solidFill>
                      </a:endParaRPr>
                    </a:p>
                    <a:p>
                      <a:pPr>
                        <a:lnSpc>
                          <a:spcPct val="100000"/>
                        </a:lnSpc>
                      </a:pPr>
                      <a:r>
                        <a:rPr lang="en-US" sz="1800" dirty="0">
                          <a:solidFill>
                            <a:srgbClr val="0C244C"/>
                          </a:solidFill>
                        </a:rPr>
                        <a:t>Climate Change</a:t>
                      </a:r>
                      <a:endParaRPr lang="en-AU" sz="1800" dirty="0">
                        <a:solidFill>
                          <a:srgbClr val="0C244C"/>
                        </a:solidFill>
                      </a:endParaRPr>
                    </a:p>
                    <a:p>
                      <a:pPr lvl="0" algn="l">
                        <a:lnSpc>
                          <a:spcPct val="100000"/>
                        </a:lnSpc>
                        <a:spcBef>
                          <a:spcPts val="0"/>
                        </a:spcBef>
                        <a:spcAft>
                          <a:spcPts val="0"/>
                        </a:spcAft>
                        <a:buNone/>
                      </a:pPr>
                      <a:r>
                        <a:rPr lang="en-US" sz="1800" b="0" i="0" u="none" strike="noStrike" noProof="0" dirty="0">
                          <a:solidFill>
                            <a:srgbClr val="0C244C"/>
                          </a:solidFill>
                          <a:latin typeface="Arial"/>
                        </a:rPr>
                        <a:t>Biodiversity</a:t>
                      </a:r>
                      <a:endParaRPr lang="en-US" sz="1800" b="0" i="0" u="none" strike="noStrike" noProof="0" dirty="0">
                        <a:latin typeface="Arial"/>
                      </a:endParaRPr>
                    </a:p>
                    <a:p>
                      <a:pPr lvl="0">
                        <a:lnSpc>
                          <a:spcPct val="100000"/>
                        </a:lnSpc>
                        <a:buNone/>
                      </a:pPr>
                      <a:r>
                        <a:rPr lang="en-US" sz="1800" dirty="0">
                          <a:solidFill>
                            <a:srgbClr val="0C244C"/>
                          </a:solidFill>
                        </a:rPr>
                        <a:t>Consumerism</a:t>
                      </a:r>
                      <a:endParaRPr lang="en-AU" sz="1800" dirty="0">
                        <a:solidFill>
                          <a:srgbClr val="0C244C"/>
                        </a:solidFill>
                      </a:endParaRPr>
                    </a:p>
                    <a:p>
                      <a:pPr lvl="0">
                        <a:lnSpc>
                          <a:spcPct val="100000"/>
                        </a:lnSpc>
                        <a:buNone/>
                      </a:pPr>
                      <a:r>
                        <a:rPr lang="en-US" sz="1800" dirty="0">
                          <a:solidFill>
                            <a:srgbClr val="0C244C"/>
                          </a:solidFill>
                        </a:rPr>
                        <a:t>Fossil Fuels</a:t>
                      </a:r>
                    </a:p>
                    <a:p>
                      <a:pPr lvl="0">
                        <a:lnSpc>
                          <a:spcPct val="100000"/>
                        </a:lnSpc>
                        <a:buNone/>
                      </a:pPr>
                      <a:r>
                        <a:rPr lang="en-US" sz="1800" dirty="0">
                          <a:solidFill>
                            <a:srgbClr val="0C244C"/>
                          </a:solidFill>
                        </a:rPr>
                        <a:t>Transport</a:t>
                      </a:r>
                    </a:p>
                    <a:p>
                      <a:pPr lvl="0">
                        <a:lnSpc>
                          <a:spcPct val="100000"/>
                        </a:lnSpc>
                        <a:buNone/>
                      </a:pPr>
                      <a:r>
                        <a:rPr lang="en-US" sz="1800" dirty="0">
                          <a:solidFill>
                            <a:srgbClr val="0C244C"/>
                          </a:solidFill>
                        </a:rPr>
                        <a:t>SDG's</a:t>
                      </a:r>
                    </a:p>
                    <a:p>
                      <a:pPr lvl="0">
                        <a:lnSpc>
                          <a:spcPct val="100000"/>
                        </a:lnSpc>
                        <a:buNone/>
                      </a:pPr>
                      <a:r>
                        <a:rPr lang="en-US" sz="1800" b="0" i="0" u="none" strike="noStrike" noProof="0" dirty="0">
                          <a:solidFill>
                            <a:srgbClr val="0C244C"/>
                          </a:solidFill>
                          <a:latin typeface="Arial"/>
                        </a:rPr>
                        <a:t>Caritas Australia's Response</a:t>
                      </a:r>
                      <a:endParaRPr lang="en-US" sz="1800" b="0" i="0" u="none" strike="noStrike" noProof="0" dirty="0">
                        <a:latin typeface="Arial"/>
                      </a:endParaRPr>
                    </a:p>
                    <a:p>
                      <a:pPr lvl="0">
                        <a:lnSpc>
                          <a:spcPct val="100000"/>
                        </a:lnSpc>
                        <a:buNone/>
                      </a:pPr>
                      <a:r>
                        <a:rPr lang="en-US" sz="1800" b="0" i="0" u="none" strike="noStrike" noProof="0" dirty="0">
                          <a:solidFill>
                            <a:srgbClr val="0C244C"/>
                          </a:solidFill>
                          <a:latin typeface="Arial"/>
                        </a:rPr>
                        <a:t>Case Studies</a:t>
                      </a:r>
                      <a:endParaRPr lang="en-US" sz="1800" b="0" i="0" u="none" strike="noStrike" noProof="0" dirty="0">
                        <a:latin typeface="Arial"/>
                      </a:endParaRPr>
                    </a:p>
                  </a:txBody>
                  <a:tcPr>
                    <a:solidFill>
                      <a:srgbClr val="E5DBCB">
                        <a:alpha val="40000"/>
                      </a:srgbClr>
                    </a:solidFill>
                  </a:tcPr>
                </a:tc>
                <a:tc>
                  <a:txBody>
                    <a:bodyPr/>
                    <a:lstStyle/>
                    <a:p>
                      <a:pPr lvl="0" algn="l">
                        <a:lnSpc>
                          <a:spcPct val="100000"/>
                        </a:lnSpc>
                        <a:spcBef>
                          <a:spcPts val="0"/>
                        </a:spcBef>
                        <a:spcAft>
                          <a:spcPts val="0"/>
                        </a:spcAft>
                        <a:buNone/>
                      </a:pPr>
                      <a:r>
                        <a:rPr lang="en-US" sz="1800" b="1" i="0" u="none" strike="noStrike" noProof="0" dirty="0">
                          <a:solidFill>
                            <a:srgbClr val="0C244C"/>
                          </a:solidFill>
                          <a:latin typeface="+mn-lt"/>
                          <a:hlinkClick r:id="rId7" action="ppaction://hlinksldjump"/>
                        </a:rPr>
                        <a:t>Part 2: Judge</a:t>
                      </a:r>
                      <a:endParaRPr lang="en-US" sz="1800" b="0" i="0" u="none" strike="noStrike" noProof="0" dirty="0">
                        <a:latin typeface="+mn-lt"/>
                      </a:endParaRPr>
                    </a:p>
                    <a:p>
                      <a:pPr lvl="0">
                        <a:buNone/>
                      </a:pPr>
                      <a:r>
                        <a:rPr lang="en-US" sz="1800" dirty="0">
                          <a:solidFill>
                            <a:srgbClr val="0C244C"/>
                          </a:solidFill>
                        </a:rPr>
                        <a:t>Scripture</a:t>
                      </a:r>
                      <a:endParaRPr lang="en-US" sz="1800" b="0" dirty="0">
                        <a:solidFill>
                          <a:srgbClr val="0C244C"/>
                        </a:solidFill>
                      </a:endParaRPr>
                    </a:p>
                    <a:p>
                      <a:pPr lvl="0">
                        <a:buNone/>
                      </a:pPr>
                      <a:r>
                        <a:rPr lang="en-US" sz="1800" i="1" dirty="0">
                          <a:solidFill>
                            <a:srgbClr val="0C244C"/>
                          </a:solidFill>
                        </a:rPr>
                        <a:t>Laudato Si'</a:t>
                      </a:r>
                    </a:p>
                    <a:p>
                      <a:pPr lvl="0">
                        <a:buNone/>
                      </a:pPr>
                      <a:r>
                        <a:rPr lang="en-US" sz="1800" i="1" dirty="0">
                          <a:solidFill>
                            <a:srgbClr val="0C244C"/>
                          </a:solidFill>
                        </a:rPr>
                        <a:t>Fratelli Tutti</a:t>
                      </a:r>
                    </a:p>
                    <a:p>
                      <a:r>
                        <a:rPr lang="en-US" sz="1800" dirty="0">
                          <a:solidFill>
                            <a:srgbClr val="0C244C"/>
                          </a:solidFill>
                        </a:rPr>
                        <a:t>Catholic Social Teaching</a:t>
                      </a:r>
                      <a:endParaRPr lang="en-AU" sz="1800" dirty="0">
                        <a:solidFill>
                          <a:srgbClr val="0C244C"/>
                        </a:solidFill>
                      </a:endParaRPr>
                    </a:p>
                    <a:p>
                      <a:pPr lvl="0">
                        <a:buNone/>
                      </a:pPr>
                      <a:endParaRPr lang="en-US" sz="1800" dirty="0">
                        <a:solidFill>
                          <a:srgbClr val="0C244C"/>
                        </a:solidFill>
                      </a:endParaRPr>
                    </a:p>
                  </a:txBody>
                  <a:tcPr>
                    <a:solidFill>
                      <a:srgbClr val="E5DBCB">
                        <a:alpha val="40000"/>
                      </a:srgbClr>
                    </a:solidFill>
                  </a:tcPr>
                </a:tc>
                <a:tc>
                  <a:txBody>
                    <a:bodyPr/>
                    <a:lstStyle/>
                    <a:p>
                      <a:r>
                        <a:rPr lang="en-US" sz="1800" b="1" dirty="0">
                          <a:solidFill>
                            <a:srgbClr val="0C244C"/>
                          </a:solidFill>
                          <a:hlinkClick r:id="rId8" action="ppaction://hlinksldjump"/>
                        </a:rPr>
                        <a:t>Part 3: Act</a:t>
                      </a:r>
                      <a:endParaRPr lang="en-US" sz="1800" b="1" dirty="0">
                        <a:solidFill>
                          <a:srgbClr val="0C244C"/>
                        </a:solidFill>
                      </a:endParaRPr>
                    </a:p>
                    <a:p>
                      <a:pPr lvl="0">
                        <a:buNone/>
                      </a:pPr>
                      <a:r>
                        <a:rPr lang="en-US" sz="1800" dirty="0">
                          <a:solidFill>
                            <a:srgbClr val="0C244C"/>
                          </a:solidFill>
                        </a:rPr>
                        <a:t>Daily Actions</a:t>
                      </a:r>
                    </a:p>
                    <a:p>
                      <a:pPr lvl="0">
                        <a:buNone/>
                      </a:pPr>
                      <a:r>
                        <a:rPr lang="en-US" sz="1800" dirty="0">
                          <a:solidFill>
                            <a:srgbClr val="0C244C"/>
                          </a:solidFill>
                        </a:rPr>
                        <a:t>Locus of Control</a:t>
                      </a:r>
                    </a:p>
                    <a:p>
                      <a:pPr lvl="0">
                        <a:buNone/>
                      </a:pPr>
                      <a:r>
                        <a:rPr lang="en-US" sz="1800" dirty="0">
                          <a:solidFill>
                            <a:srgbClr val="0C244C"/>
                          </a:solidFill>
                        </a:rPr>
                        <a:t>Play your Part</a:t>
                      </a:r>
                    </a:p>
                    <a:p>
                      <a:pPr lvl="0">
                        <a:buNone/>
                      </a:pPr>
                      <a:r>
                        <a:rPr lang="en-US" sz="1800" dirty="0">
                          <a:solidFill>
                            <a:srgbClr val="0C244C"/>
                          </a:solidFill>
                        </a:rPr>
                        <a:t>Prayer</a:t>
                      </a:r>
                    </a:p>
                    <a:p>
                      <a:pPr lvl="0">
                        <a:buNone/>
                      </a:pPr>
                      <a:r>
                        <a:rPr lang="en-US" sz="1800" dirty="0">
                          <a:solidFill>
                            <a:srgbClr val="0C244C"/>
                          </a:solidFill>
                        </a:rPr>
                        <a:t>Further</a:t>
                      </a:r>
                      <a:r>
                        <a:rPr lang="en-US" sz="1800" baseline="0" dirty="0">
                          <a:solidFill>
                            <a:srgbClr val="0C244C"/>
                          </a:solidFill>
                        </a:rPr>
                        <a:t> Resources</a:t>
                      </a:r>
                      <a:endParaRPr lang="en-US" sz="1800" dirty="0">
                        <a:solidFill>
                          <a:srgbClr val="0C244C"/>
                        </a:solidFill>
                      </a:endParaRPr>
                    </a:p>
                    <a:p>
                      <a:pPr lvl="0">
                        <a:buNone/>
                      </a:pPr>
                      <a:endParaRPr lang="en-US" sz="1800" dirty="0">
                        <a:solidFill>
                          <a:srgbClr val="0C244C"/>
                        </a:solidFill>
                      </a:endParaRPr>
                    </a:p>
                  </a:txBody>
                  <a:tcPr>
                    <a:solidFill>
                      <a:srgbClr val="E5DBCB">
                        <a:alpha val="40000"/>
                      </a:srgbClr>
                    </a:solidFill>
                  </a:tcPr>
                </a:tc>
                <a:extLst>
                  <a:ext uri="{0D108BD9-81ED-4DB2-BD59-A6C34878D82A}">
                    <a16:rowId xmlns:a16="http://schemas.microsoft.com/office/drawing/2014/main" val="4274517546"/>
                  </a:ext>
                </a:extLst>
              </a:tr>
            </a:tbl>
          </a:graphicData>
        </a:graphic>
      </p:graphicFrame>
    </p:spTree>
    <p:extLst>
      <p:ext uri="{BB962C8B-B14F-4D97-AF65-F5344CB8AC3E}">
        <p14:creationId xmlns:p14="http://schemas.microsoft.com/office/powerpoint/2010/main" val="37178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title="A man and woman each holding a bunch of long beans.">
            <a:extLst>
              <a:ext uri="{FF2B5EF4-FFF2-40B4-BE49-F238E27FC236}">
                <a16:creationId xmlns:a16="http://schemas.microsoft.com/office/drawing/2014/main" id="{67FBD59E-EB80-4949-A354-4D933BC11CD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32445" y="5605675"/>
            <a:ext cx="4959785" cy="224078"/>
          </a:xfrm>
        </p:spPr>
        <p:txBody>
          <a:bodyPr lIns="91440" tIns="45720" rIns="91440" bIns="45720" anchor="t">
            <a:noAutofit/>
          </a:bodyPr>
          <a:lstStyle/>
          <a:p>
            <a:r>
              <a:rPr lang="en-US" dirty="0"/>
              <a:t>Lat and Em with their daily long bean harvest  Credit: Sam Rinang</a:t>
            </a:r>
          </a:p>
          <a:p>
            <a:endParaRPr lang="en-US" dirty="0"/>
          </a:p>
        </p:txBody>
      </p:sp>
      <p:sp>
        <p:nvSpPr>
          <p:cNvPr id="12" name="Text Placeholder 11"/>
          <p:cNvSpPr>
            <a:spLocks noGrp="1"/>
          </p:cNvSpPr>
          <p:nvPr>
            <p:ph type="body" sz="quarter" idx="13"/>
          </p:nvPr>
        </p:nvSpPr>
        <p:spPr>
          <a:xfrm>
            <a:off x="335360" y="1708955"/>
            <a:ext cx="5328593" cy="4331765"/>
          </a:xfrm>
        </p:spPr>
        <p:txBody>
          <a:bodyPr/>
          <a:lstStyle/>
          <a:p>
            <a:pPr>
              <a:lnSpc>
                <a:spcPct val="100000"/>
              </a:lnSpc>
            </a:pPr>
            <a:r>
              <a:rPr lang="en-US" sz="2800" b="1" dirty="0">
                <a:solidFill>
                  <a:srgbClr val="63B1A4"/>
                </a:solidFill>
              </a:rPr>
              <a:t>LAT AND EM, CAMBODIA </a:t>
            </a:r>
          </a:p>
          <a:p>
            <a:pPr>
              <a:lnSpc>
                <a:spcPct val="100000"/>
              </a:lnSpc>
            </a:pPr>
            <a:br>
              <a:rPr lang="en-US" dirty="0"/>
            </a:br>
            <a:r>
              <a:rPr lang="en-US" dirty="0"/>
              <a:t>Lat and </a:t>
            </a:r>
            <a:r>
              <a:rPr lang="en-US" dirty="0" err="1"/>
              <a:t>Em</a:t>
            </a:r>
            <a:r>
              <a:rPr lang="en-US" dirty="0"/>
              <a:t> are rice and poultry farmers living in rural Cambodia. They also grow vegetables to feed themselves.</a:t>
            </a:r>
          </a:p>
          <a:p>
            <a:pPr>
              <a:lnSpc>
                <a:spcPct val="100000"/>
              </a:lnSpc>
            </a:pPr>
            <a:r>
              <a:rPr lang="en-US" dirty="0"/>
              <a:t>Cambodia is experiencing more floods and droughts due to a changing climate.</a:t>
            </a:r>
          </a:p>
          <a:p>
            <a:pPr>
              <a:lnSpc>
                <a:spcPct val="100000"/>
              </a:lnSpc>
            </a:pPr>
            <a:r>
              <a:rPr lang="en-US" dirty="0"/>
              <a:t>During times of drought their rice crop was damaged and many of their chickens and ducks contracted diseases and died due to a lack of water.</a:t>
            </a:r>
          </a:p>
          <a:p>
            <a:pPr>
              <a:lnSpc>
                <a:spcPct val="100000"/>
              </a:lnSpc>
            </a:pPr>
            <a:r>
              <a:rPr lang="en-US" dirty="0"/>
              <a:t> </a:t>
            </a: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a:xfrm>
            <a:off x="335360" y="632932"/>
            <a:ext cx="5328592" cy="647154"/>
          </a:xfrm>
        </p:spPr>
        <p:txBody>
          <a:bodyPr/>
          <a:lstStyle/>
          <a:p>
            <a:r>
              <a:rPr lang="en-US" dirty="0">
                <a:solidFill>
                  <a:srgbClr val="0C1A39"/>
                </a:solidFill>
              </a:rPr>
              <a:t>CASE STUDY</a:t>
            </a:r>
            <a:br>
              <a:rPr lang="en-US" sz="2400" dirty="0">
                <a:solidFill>
                  <a:srgbClr val="0C1A39"/>
                </a:solidFill>
              </a:rPr>
            </a:br>
            <a:endParaRPr lang="en-US" sz="2400" b="0" dirty="0">
              <a:solidFill>
                <a:srgbClr val="63B1A4"/>
              </a:solidFil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2487078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E9FF23-DC35-4A0E-A9BF-0A65D8C763B7}"/>
              </a:ext>
            </a:extLst>
          </p:cNvPr>
          <p:cNvSpPr>
            <a:spLocks noGrp="1"/>
          </p:cNvSpPr>
          <p:nvPr>
            <p:ph type="pic" sz="quarter" idx="12"/>
          </p:nvPr>
        </p:nvSpPr>
        <p:spPr/>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9" name="Picture 6" title="A cambodian man watering his bean plants.">
            <a:extLst>
              <a:ext uri="{FF2B5EF4-FFF2-40B4-BE49-F238E27FC236}">
                <a16:creationId xmlns:a16="http://schemas.microsoft.com/office/drawing/2014/main" id="{6AADD0BC-A496-4EDF-8654-D8755B0F23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67706" y="702856"/>
            <a:ext cx="4959787" cy="4889086"/>
          </a:xfrm>
          <a:prstGeom prst="rect">
            <a:avLst/>
          </a:prstGeom>
        </p:spPr>
      </p:pic>
      <p:sp>
        <p:nvSpPr>
          <p:cNvPr id="10" name="Text Placeholder 2">
            <a:extLst>
              <a:ext uri="{FF2B5EF4-FFF2-40B4-BE49-F238E27FC236}">
                <a16:creationId xmlns:a16="http://schemas.microsoft.com/office/drawing/2014/main" id="{F49E7700-3DB7-472E-AF0F-8A07888BC0B0}"/>
              </a:ext>
            </a:extLst>
          </p:cNvPr>
          <p:cNvSpPr txBox="1">
            <a:spLocks/>
          </p:cNvSpPr>
          <p:nvPr/>
        </p:nvSpPr>
        <p:spPr>
          <a:xfrm>
            <a:off x="6632445" y="5581619"/>
            <a:ext cx="4959785" cy="224078"/>
          </a:xfrm>
          <a:prstGeom prst="rect">
            <a:avLst/>
          </a:prstGeom>
        </p:spPr>
        <p:txBody>
          <a:bodyPr lIns="91440" tIns="45720" rIns="91440" bIns="45720" anchor="t">
            <a:noAutofit/>
          </a:bodyPr>
          <a:lstStyle>
            <a:lvl1pPr marL="0" indent="0" algn="l" defTabSz="685800" rtl="0" eaLnBrk="1" latinLnBrk="0" hangingPunct="1">
              <a:lnSpc>
                <a:spcPct val="90000"/>
              </a:lnSpc>
              <a:spcBef>
                <a:spcPts val="750"/>
              </a:spcBef>
              <a:buFontTx/>
              <a:buNone/>
              <a:defRPr sz="900" kern="1200" baseline="0">
                <a:solidFill>
                  <a:schemeClr val="tx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dirty="0">
                <a:ea typeface="Roboto"/>
              </a:rPr>
              <a:t>Lat watering his beans  </a:t>
            </a:r>
            <a:r>
              <a:rPr lang="en-US" dirty="0"/>
              <a:t>Credit: Sam Rinang</a:t>
            </a:r>
          </a:p>
          <a:p>
            <a:endParaRPr lang="en-US" sz="1200" dirty="0"/>
          </a:p>
        </p:txBody>
      </p:sp>
      <p:sp>
        <p:nvSpPr>
          <p:cNvPr id="16" name="Text Placeholder 11">
            <a:extLst>
              <a:ext uri="{FF2B5EF4-FFF2-40B4-BE49-F238E27FC236}">
                <a16:creationId xmlns:a16="http://schemas.microsoft.com/office/drawing/2014/main" id="{20B666C2-BE62-4D35-AD1A-D37F1D6360E5}"/>
              </a:ext>
            </a:extLst>
          </p:cNvPr>
          <p:cNvSpPr txBox="1">
            <a:spLocks/>
          </p:cNvSpPr>
          <p:nvPr/>
        </p:nvSpPr>
        <p:spPr>
          <a:xfrm>
            <a:off x="407366" y="692695"/>
            <a:ext cx="5328593" cy="5301705"/>
          </a:xfrm>
          <a:prstGeom prst="rect">
            <a:avLst/>
          </a:prstGeom>
        </p:spPr>
        <p:txBody>
          <a:bodyPr/>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dirty="0"/>
              <a:t>Lat and </a:t>
            </a:r>
            <a:r>
              <a:rPr lang="en-US" dirty="0" err="1"/>
              <a:t>Em</a:t>
            </a:r>
            <a:r>
              <a:rPr lang="en-US" dirty="0"/>
              <a:t> joined the Caritas Australia supported </a:t>
            </a:r>
            <a:r>
              <a:rPr lang="en-US" i="1" dirty="0"/>
              <a:t>Upholding Community Dignity Together </a:t>
            </a:r>
            <a:r>
              <a:rPr lang="en-US" dirty="0"/>
              <a:t>program which aims to help people adapt to climate change, by providing training in sustainable farming techniques and improving access to water. This increases resilience to droughts and floods. </a:t>
            </a:r>
          </a:p>
          <a:p>
            <a:pPr>
              <a:lnSpc>
                <a:spcPct val="100000"/>
              </a:lnSpc>
            </a:pPr>
            <a:r>
              <a:rPr lang="en-US" dirty="0"/>
              <a:t>Lat and </a:t>
            </a:r>
            <a:r>
              <a:rPr lang="en-US" dirty="0" err="1"/>
              <a:t>Em</a:t>
            </a:r>
            <a:r>
              <a:rPr lang="en-US" dirty="0"/>
              <a:t> co-invested with other villagers and their adult children to restore two ponds which has provided reliable water for their family and for farming.</a:t>
            </a:r>
          </a:p>
          <a:p>
            <a:pPr>
              <a:lnSpc>
                <a:spcPct val="100000"/>
              </a:lnSpc>
            </a:pPr>
            <a:r>
              <a:rPr lang="en-AU" dirty="0"/>
              <a:t>In countries like Cambodia, more than 3.4 million people do not have access to safe water*.</a:t>
            </a:r>
          </a:p>
          <a:p>
            <a:pPr>
              <a:lnSpc>
                <a:spcPct val="100000"/>
              </a:lnSpc>
            </a:pPr>
            <a:r>
              <a:rPr lang="en-AU" dirty="0"/>
              <a:t>More than 2 million Cambodians live below the poverty line, with approximately 90% of people living in rural areas*.</a:t>
            </a:r>
          </a:p>
          <a:p>
            <a:pPr>
              <a:lnSpc>
                <a:spcPct val="100000"/>
              </a:lnSpc>
            </a:pPr>
            <a:r>
              <a:rPr lang="en-AU" dirty="0"/>
              <a:t>In 2020, the global extreme poverty rate rose for the first time in two decades.</a:t>
            </a:r>
          </a:p>
          <a:p>
            <a:pPr>
              <a:lnSpc>
                <a:spcPct val="100000"/>
              </a:lnSpc>
            </a:pPr>
            <a:r>
              <a:rPr lang="en-US" sz="1100" dirty="0"/>
              <a:t>Source: </a:t>
            </a:r>
            <a:r>
              <a:rPr lang="en-US" sz="1100" dirty="0">
                <a:hlinkClick r:id="rId4"/>
              </a:rPr>
              <a:t>World Bank</a:t>
            </a:r>
            <a:endParaRPr lang="en-US" sz="1100" dirty="0"/>
          </a:p>
        </p:txBody>
      </p:sp>
    </p:spTree>
    <p:extLst>
      <p:ext uri="{BB962C8B-B14F-4D97-AF65-F5344CB8AC3E}">
        <p14:creationId xmlns:p14="http://schemas.microsoft.com/office/powerpoint/2010/main" val="1723903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DDBAA5-2F25-4BB6-8AA2-09ED155B6DE1}"/>
              </a:ext>
            </a:extLst>
          </p:cNvPr>
          <p:cNvSpPr>
            <a:spLocks noGrp="1"/>
          </p:cNvSpPr>
          <p:nvPr>
            <p:ph type="pic" sz="quarter" idx="12"/>
          </p:nvPr>
        </p:nvSpPr>
        <p:spPr/>
      </p:sp>
      <p:sp>
        <p:nvSpPr>
          <p:cNvPr id="10"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p:txBody>
          <a:bodyPr lIns="91440" tIns="45720" rIns="91440" bIns="45720" anchor="t">
            <a:noAutofit/>
          </a:bodyPr>
          <a:lstStyle/>
          <a:p>
            <a:r>
              <a:rPr lang="en-AU" dirty="0"/>
              <a:t>Em with their long bean harvest Credit Sam Rinang </a:t>
            </a: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9" name="Picture 13" descr="A picture outdoor of a  person holding long beans. ">
            <a:extLst>
              <a:ext uri="{FF2B5EF4-FFF2-40B4-BE49-F238E27FC236}">
                <a16:creationId xmlns:a16="http://schemas.microsoft.com/office/drawing/2014/main" id="{D26EB8B3-2747-4AD7-A713-7B3709A02B89}"/>
              </a:ext>
            </a:extLst>
          </p:cNvPr>
          <p:cNvPicPr>
            <a:picLocks noChangeAspect="1"/>
          </p:cNvPicPr>
          <p:nvPr/>
        </p:nvPicPr>
        <p:blipFill rotWithShape="1">
          <a:blip r:embed="rId3"/>
          <a:srcRect/>
          <a:stretch/>
        </p:blipFill>
        <p:spPr>
          <a:xfrm>
            <a:off x="6647386" y="692696"/>
            <a:ext cx="4959787" cy="4889086"/>
          </a:xfrm>
          <a:prstGeom prst="rect">
            <a:avLst/>
          </a:prstGeom>
        </p:spPr>
      </p:pic>
      <p:sp>
        <p:nvSpPr>
          <p:cNvPr id="11" name="Text Placeholder 11">
            <a:extLst>
              <a:ext uri="{FF2B5EF4-FFF2-40B4-BE49-F238E27FC236}">
                <a16:creationId xmlns:a16="http://schemas.microsoft.com/office/drawing/2014/main" id="{BE988863-1E7A-423E-B91E-255D1FBA4ACA}"/>
              </a:ext>
            </a:extLst>
          </p:cNvPr>
          <p:cNvSpPr>
            <a:spLocks noGrp="1"/>
          </p:cNvSpPr>
          <p:nvPr>
            <p:ph type="body" sz="quarter" idx="13"/>
          </p:nvPr>
        </p:nvSpPr>
        <p:spPr>
          <a:xfrm>
            <a:off x="335360" y="692695"/>
            <a:ext cx="5328593" cy="5256585"/>
          </a:xfrm>
        </p:spPr>
        <p:txBody>
          <a:bodyPr/>
          <a:lstStyle/>
          <a:p>
            <a:pPr>
              <a:lnSpc>
                <a:spcPct val="100000"/>
              </a:lnSpc>
            </a:pPr>
            <a:r>
              <a:rPr lang="en-AU" dirty="0"/>
              <a:t>Now Lat and Em’s farm is thriving and their income has increased, their new skills have changed their lives. </a:t>
            </a:r>
          </a:p>
          <a:p>
            <a:pPr>
              <a:lnSpc>
                <a:spcPct val="100000"/>
              </a:lnSpc>
            </a:pPr>
            <a:r>
              <a:rPr lang="en-AU" dirty="0"/>
              <a:t>Em is also now an active member of a community development committee, leading the way in mobilising resources that has enabled the community to build a classroom. </a:t>
            </a:r>
          </a:p>
          <a:p>
            <a:pPr>
              <a:lnSpc>
                <a:spcPct val="100000"/>
              </a:lnSpc>
            </a:pPr>
            <a:r>
              <a:rPr lang="en-AU" dirty="0"/>
              <a:t>Over 2000 farmers in this program have increased their knowledge of sustainable agricultural practices, small business development and climate change adaptation, using their knowledge to improve their livelihood activities.</a:t>
            </a:r>
          </a:p>
          <a:p>
            <a:pPr fontAlgn="t">
              <a:lnSpc>
                <a:spcPct val="100000"/>
              </a:lnSpc>
            </a:pPr>
            <a:endParaRPr lang="en-US" dirty="0">
              <a:latin typeface="Roboto" pitchFamily="2" charset="0"/>
              <a:ea typeface="Roboto" pitchFamily="2" charset="0"/>
            </a:endParaRPr>
          </a:p>
          <a:p>
            <a:pPr fontAlgn="t">
              <a:lnSpc>
                <a:spcPct val="100000"/>
              </a:lnSpc>
            </a:pPr>
            <a:endParaRPr lang="en-US" dirty="0">
              <a:latin typeface="Roboto" pitchFamily="2" charset="0"/>
              <a:ea typeface="Roboto" pitchFamily="2" charset="0"/>
            </a:endParaRPr>
          </a:p>
          <a:p>
            <a:pPr>
              <a:lnSpc>
                <a:spcPct val="100000"/>
              </a:lnSpc>
            </a:pPr>
            <a:endParaRPr lang="en-US" dirty="0"/>
          </a:p>
          <a:p>
            <a:pPr>
              <a:lnSpc>
                <a:spcPct val="100000"/>
              </a:lnSpc>
            </a:pPr>
            <a:endParaRPr lang="en-US" dirty="0"/>
          </a:p>
          <a:p>
            <a:pPr>
              <a:lnSpc>
                <a:spcPct val="100000"/>
              </a:lnSpc>
            </a:pPr>
            <a:endParaRPr lang="en-AU"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AU" sz="1400" dirty="0"/>
          </a:p>
          <a:p>
            <a:pPr>
              <a:lnSpc>
                <a:spcPct val="100000"/>
              </a:lnSpc>
            </a:pPr>
            <a:endParaRPr lang="en-US" dirty="0"/>
          </a:p>
        </p:txBody>
      </p:sp>
    </p:spTree>
    <p:extLst>
      <p:ext uri="{BB962C8B-B14F-4D97-AF65-F5344CB8AC3E}">
        <p14:creationId xmlns:p14="http://schemas.microsoft.com/office/powerpoint/2010/main" val="349820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300383" y="0"/>
            <a:ext cx="9144000" cy="1440160"/>
          </a:xfrm>
        </p:spPr>
        <p:txBody>
          <a:bodyPr/>
          <a:lstStyle/>
          <a:p>
            <a:r>
              <a:rPr lang="en-US" dirty="0"/>
              <a:t>Part 2: JUDGE</a:t>
            </a:r>
            <a:endParaRPr lang="en-AU" dirty="0"/>
          </a:p>
        </p:txBody>
      </p:sp>
      <p:pic>
        <p:nvPicPr>
          <p:cNvPr id="9" name="Picture Placeholder 6" descr="pexels-paweł-fijałkowski-1253748 (1).jpg" title="Photo of a wind energy turbine illuminated by the end of a rainbow."/>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205038"/>
            <a:ext cx="12192000" cy="4032250"/>
          </a:xfrm>
        </p:spPr>
      </p:pic>
      <p:sp>
        <p:nvSpPr>
          <p:cNvPr id="4" name="Rectangle 3"/>
          <p:cNvSpPr/>
          <p:nvPr/>
        </p:nvSpPr>
        <p:spPr>
          <a:xfrm>
            <a:off x="10199147" y="6049125"/>
            <a:ext cx="1992853" cy="215444"/>
          </a:xfrm>
          <a:prstGeom prst="rect">
            <a:avLst/>
          </a:prstGeom>
        </p:spPr>
        <p:txBody>
          <a:bodyPr wrap="none">
            <a:spAutoFit/>
          </a:bodyPr>
          <a:lstStyle/>
          <a:p>
            <a:r>
              <a:rPr lang="en-US" sz="800" dirty="0">
                <a:solidFill>
                  <a:schemeClr val="bg1"/>
                </a:solidFill>
              </a:rPr>
              <a:t>Photo by </a:t>
            </a:r>
            <a:r>
              <a:rPr lang="en-US" sz="800" dirty="0">
                <a:solidFill>
                  <a:schemeClr val="bg1"/>
                </a:solidFill>
                <a:hlinkClick r:id="rId4"/>
              </a:rPr>
              <a:t>Paweł Fijałkowski from </a:t>
            </a:r>
            <a:r>
              <a:rPr lang="en-US" sz="800" dirty="0">
                <a:solidFill>
                  <a:schemeClr val="bg1"/>
                </a:solidFill>
                <a:hlinkClick r:id="rId5"/>
              </a:rPr>
              <a:t>Pexels</a:t>
            </a:r>
            <a:endParaRPr lang="en-US" sz="800" dirty="0">
              <a:solidFill>
                <a:schemeClr val="bg1"/>
              </a:solidFill>
            </a:endParaRPr>
          </a:p>
        </p:txBody>
      </p:sp>
    </p:spTree>
    <p:extLst>
      <p:ext uri="{BB962C8B-B14F-4D97-AF65-F5344CB8AC3E}">
        <p14:creationId xmlns:p14="http://schemas.microsoft.com/office/powerpoint/2010/main" val="2323601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012B3-232F-45FB-972E-DE821E7F6117}"/>
              </a:ext>
            </a:extLst>
          </p:cNvPr>
          <p:cNvSpPr>
            <a:spLocks noGrp="1"/>
          </p:cNvSpPr>
          <p:nvPr>
            <p:ph type="title"/>
          </p:nvPr>
        </p:nvSpPr>
        <p:spPr/>
        <p:txBody>
          <a:bodyPr/>
          <a:lstStyle/>
          <a:p>
            <a:r>
              <a:rPr lang="en-US" dirty="0">
                <a:solidFill>
                  <a:schemeClr val="bg1"/>
                </a:solidFill>
              </a:rPr>
              <a:t>Indigenous spirituality</a:t>
            </a:r>
          </a:p>
        </p:txBody>
      </p:sp>
      <p:sp>
        <p:nvSpPr>
          <p:cNvPr id="2" name="Text Placeholder 1">
            <a:extLst>
              <a:ext uri="{FF2B5EF4-FFF2-40B4-BE49-F238E27FC236}">
                <a16:creationId xmlns:a16="http://schemas.microsoft.com/office/drawing/2014/main" id="{A8404FC0-E7F6-4E1B-95B7-FD9914D96AE0}"/>
              </a:ext>
            </a:extLst>
          </p:cNvPr>
          <p:cNvSpPr>
            <a:spLocks noGrp="1"/>
          </p:cNvSpPr>
          <p:nvPr>
            <p:ph type="body" sz="quarter" idx="10"/>
          </p:nvPr>
        </p:nvSpPr>
        <p:spPr>
          <a:xfrm>
            <a:off x="1767852" y="2856143"/>
            <a:ext cx="9483047" cy="572858"/>
          </a:xfrm>
        </p:spPr>
        <p:txBody>
          <a:bodyPr lIns="91440" tIns="45720" rIns="91440" bIns="45720" anchor="t"/>
          <a:lstStyle/>
          <a:p>
            <a:pPr algn="r"/>
            <a:r>
              <a:rPr lang="en-US" sz="1600" dirty="0">
                <a:solidFill>
                  <a:schemeClr val="tx1"/>
                </a:solidFill>
              </a:rPr>
              <a:t>Gay’wumirr Miyalk Mala </a:t>
            </a:r>
            <a:r>
              <a:rPr lang="en-US" sz="1100" dirty="0">
                <a:solidFill>
                  <a:schemeClr val="tx1"/>
                </a:solidFill>
                <a:hlinkClick r:id="rId3"/>
              </a:rPr>
              <a:t>(Source: Bawaka Collective Songspirals) </a:t>
            </a:r>
            <a:endParaRPr lang="en-US" sz="1100" dirty="0">
              <a:solidFill>
                <a:schemeClr val="tx1"/>
              </a:solidFill>
            </a:endParaRPr>
          </a:p>
          <a:p>
            <a:endParaRPr lang="en-US" sz="2400" i="1" dirty="0">
              <a:solidFill>
                <a:schemeClr val="tx1"/>
              </a:solidFill>
              <a:latin typeface="Garamond"/>
              <a:cs typeface="Garamond"/>
            </a:endParaRPr>
          </a:p>
        </p:txBody>
      </p:sp>
      <p:sp>
        <p:nvSpPr>
          <p:cNvPr id="10" name="Round Diagonal Corner Rectangle 9">
            <a:extLst>
              <a:ext uri="{FF2B5EF4-FFF2-40B4-BE49-F238E27FC236}">
                <a16:creationId xmlns:a16="http://schemas.microsoft.com/office/drawing/2014/main" id="{91EBB77C-8183-477D-AC43-8CAF38F03979}"/>
              </a:ext>
            </a:extLst>
          </p:cNvPr>
          <p:cNvSpPr/>
          <p:nvPr/>
        </p:nvSpPr>
        <p:spPr>
          <a:xfrm>
            <a:off x="404174" y="3945335"/>
            <a:ext cx="11383652" cy="199312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1" name="TextBox 10"/>
          <p:cNvSpPr txBox="1"/>
          <p:nvPr/>
        </p:nvSpPr>
        <p:spPr>
          <a:xfrm>
            <a:off x="522941" y="4227769"/>
            <a:ext cx="11146117" cy="1508105"/>
          </a:xfrm>
          <a:prstGeom prst="rect">
            <a:avLst/>
          </a:prstGeom>
          <a:noFill/>
        </p:spPr>
        <p:txBody>
          <a:bodyPr wrap="square" rtlCol="0">
            <a:spAutoFit/>
          </a:bodyPr>
          <a:lstStyle/>
          <a:p>
            <a:pPr>
              <a:spcAft>
                <a:spcPts val="1200"/>
              </a:spcAft>
            </a:pPr>
            <a:r>
              <a:rPr lang="en-US" b="1" dirty="0">
                <a:solidFill>
                  <a:srgbClr val="05243F"/>
                </a:solidFill>
              </a:rPr>
              <a:t>	Connect to this statement using the </a:t>
            </a:r>
            <a:r>
              <a:rPr lang="en-US" b="1" dirty="0">
                <a:solidFill>
                  <a:srgbClr val="05243F"/>
                </a:solidFill>
                <a:hlinkClick r:id="rId4"/>
              </a:rPr>
              <a:t>Colour, Symbol, Image</a:t>
            </a:r>
            <a:r>
              <a:rPr lang="en-US" b="1" dirty="0">
                <a:solidFill>
                  <a:srgbClr val="05243F"/>
                </a:solidFill>
              </a:rPr>
              <a:t> thinking tool. </a:t>
            </a:r>
          </a:p>
          <a:p>
            <a:pPr>
              <a:spcAft>
                <a:spcPts val="600"/>
              </a:spcAft>
            </a:pPr>
            <a:r>
              <a:rPr lang="en-US" dirty="0">
                <a:solidFill>
                  <a:srgbClr val="05243F"/>
                </a:solidFill>
              </a:rPr>
              <a:t>• Choose a </a:t>
            </a:r>
            <a:r>
              <a:rPr lang="en-US" dirty="0" err="1">
                <a:solidFill>
                  <a:srgbClr val="05243F"/>
                </a:solidFill>
              </a:rPr>
              <a:t>colour</a:t>
            </a:r>
            <a:r>
              <a:rPr lang="en-US" dirty="0">
                <a:solidFill>
                  <a:srgbClr val="05243F"/>
                </a:solidFill>
              </a:rPr>
              <a:t> that you feel best represents or captures the essence of the ideas in this statement.</a:t>
            </a:r>
          </a:p>
          <a:p>
            <a:pPr>
              <a:spcAft>
                <a:spcPts val="600"/>
              </a:spcAft>
            </a:pPr>
            <a:r>
              <a:rPr lang="en-US" dirty="0">
                <a:solidFill>
                  <a:srgbClr val="05243F"/>
                </a:solidFill>
              </a:rPr>
              <a:t>• Choose a symbol that you feel best represents or captures the essence of the ideas in this statement.</a:t>
            </a:r>
          </a:p>
          <a:p>
            <a:pPr>
              <a:spcAft>
                <a:spcPts val="600"/>
              </a:spcAft>
            </a:pPr>
            <a:r>
              <a:rPr lang="en-US" dirty="0">
                <a:solidFill>
                  <a:srgbClr val="05243F"/>
                </a:solidFill>
              </a:rPr>
              <a:t>• Choose an image that you feel best represents or captures the essence of the ideas in this statement</a:t>
            </a:r>
          </a:p>
        </p:txBody>
      </p:sp>
      <p:grpSp>
        <p:nvGrpSpPr>
          <p:cNvPr id="12"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522941" y="4148471"/>
            <a:ext cx="428347" cy="410940"/>
            <a:chOff x="3411" y="2522"/>
            <a:chExt cx="689" cy="661"/>
          </a:xfrm>
        </p:grpSpPr>
        <p:sp>
          <p:nvSpPr>
            <p:cNvPr id="13"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4"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5" name="Picture 4">
            <a:extLst>
              <a:ext uri="{FF2B5EF4-FFF2-40B4-BE49-F238E27FC236}">
                <a16:creationId xmlns:a16="http://schemas.microsoft.com/office/drawing/2014/main" id="{9CC6F47E-85F9-478C-AB37-A0BEEE370FD4}"/>
              </a:ext>
            </a:extLst>
          </p:cNvPr>
          <p:cNvPicPr>
            <a:picLocks noChangeAspect="1"/>
          </p:cNvPicPr>
          <p:nvPr/>
        </p:nvPicPr>
        <p:blipFill>
          <a:blip r:embed="rId5"/>
          <a:stretch>
            <a:fillRect/>
          </a:stretch>
        </p:blipFill>
        <p:spPr>
          <a:xfrm>
            <a:off x="1563230" y="1315375"/>
            <a:ext cx="9065538" cy="1597290"/>
          </a:xfrm>
          <a:prstGeom prst="rect">
            <a:avLst/>
          </a:prstGeom>
        </p:spPr>
      </p:pic>
    </p:spTree>
    <p:extLst>
      <p:ext uri="{BB962C8B-B14F-4D97-AF65-F5344CB8AC3E}">
        <p14:creationId xmlns:p14="http://schemas.microsoft.com/office/powerpoint/2010/main" val="390245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169584"/>
            <a:ext cx="6473948" cy="4779696"/>
          </a:xfrm>
        </p:spPr>
        <p:txBody>
          <a:bodyPr lIns="91440" tIns="45720" rIns="91440" bIns="45720" numCol="1" spcCol="288000" anchor="t"/>
          <a:lstStyle/>
          <a:p>
            <a:pPr>
              <a:lnSpc>
                <a:spcPct val="100000"/>
              </a:lnSpc>
            </a:pPr>
            <a:r>
              <a:rPr lang="en-AU" dirty="0">
                <a:latin typeface="+mn-lt"/>
              </a:rPr>
              <a:t>Love for creation is a theme throughout both the Old and New Testaments. Jesus showed an appreciation of the natural environment and taught us to care for all of creation. </a:t>
            </a:r>
          </a:p>
          <a:p>
            <a:pPr>
              <a:lnSpc>
                <a:spcPct val="100000"/>
              </a:lnSpc>
            </a:pPr>
            <a:r>
              <a:rPr lang="en-AU" dirty="0">
                <a:latin typeface="+mn-lt"/>
              </a:rPr>
              <a:t>The Sabbath was a day of rest for work animals as well as humans. </a:t>
            </a:r>
          </a:p>
          <a:p>
            <a:pPr algn="ctr">
              <a:lnSpc>
                <a:spcPct val="100000"/>
              </a:lnSpc>
              <a:spcAft>
                <a:spcPts val="1200"/>
              </a:spcAft>
            </a:pPr>
            <a:br>
              <a:rPr lang="en-AU" b="1" dirty="0">
                <a:latin typeface="+mn-lt"/>
              </a:rPr>
            </a:br>
            <a:r>
              <a:rPr lang="en-AU" b="1" dirty="0">
                <a:latin typeface="+mn-lt"/>
              </a:rPr>
              <a:t>TASK</a:t>
            </a:r>
            <a:endParaRPr lang="en-US" b="1" dirty="0">
              <a:latin typeface="+mn-lt"/>
            </a:endParaRPr>
          </a:p>
          <a:p>
            <a:pPr marL="285750" indent="-285750">
              <a:lnSpc>
                <a:spcPct val="100000"/>
              </a:lnSpc>
              <a:buFont typeface="Arial,Sans-Serif"/>
              <a:buChar char="•"/>
            </a:pPr>
            <a:r>
              <a:rPr lang="en-AU" b="1" dirty="0">
                <a:latin typeface="+mn-lt"/>
              </a:rPr>
              <a:t>Read</a:t>
            </a:r>
            <a:r>
              <a:rPr lang="en-AU" dirty="0">
                <a:latin typeface="+mn-lt"/>
              </a:rPr>
              <a:t> Genesis 1: 26-30. God entrusted all of creation to our responsibility, where we were asked to be stewards.  </a:t>
            </a:r>
            <a:r>
              <a:rPr lang="en-US" dirty="0">
                <a:latin typeface="+mn-lt"/>
              </a:rPr>
              <a:t>W</a:t>
            </a:r>
            <a:r>
              <a:rPr lang="en-AU" dirty="0">
                <a:latin typeface="+mn-lt"/>
              </a:rPr>
              <a:t>hat do you think it means to be a steward?</a:t>
            </a:r>
            <a:endParaRPr lang="en-US" dirty="0">
              <a:latin typeface="+mn-lt"/>
            </a:endParaRPr>
          </a:p>
          <a:p>
            <a:pPr marL="285750" indent="-285750">
              <a:lnSpc>
                <a:spcPct val="100000"/>
              </a:lnSpc>
              <a:buFont typeface="Arial,Sans-Serif"/>
              <a:buChar char="•"/>
            </a:pPr>
            <a:r>
              <a:rPr lang="en-US" b="1" dirty="0">
                <a:solidFill>
                  <a:srgbClr val="0D254A"/>
                </a:solidFill>
                <a:latin typeface="+mn-lt"/>
              </a:rPr>
              <a:t>Read</a:t>
            </a:r>
            <a:r>
              <a:rPr lang="en-US" dirty="0">
                <a:solidFill>
                  <a:srgbClr val="0D254A"/>
                </a:solidFill>
                <a:latin typeface="+mn-lt"/>
              </a:rPr>
              <a:t> Genesis 2:15. How do you interpret “till and keep”?</a:t>
            </a:r>
          </a:p>
          <a:p>
            <a:pPr marL="285750" indent="-285750">
              <a:lnSpc>
                <a:spcPct val="100000"/>
              </a:lnSpc>
              <a:buFont typeface="Arial,Sans-Serif"/>
              <a:buChar char="•"/>
            </a:pPr>
            <a:r>
              <a:rPr lang="en-US" b="1" dirty="0">
                <a:solidFill>
                  <a:srgbClr val="0D254A"/>
                </a:solidFill>
                <a:latin typeface="+mn-lt"/>
              </a:rPr>
              <a:t>Read</a:t>
            </a:r>
            <a:r>
              <a:rPr lang="en-US" dirty="0">
                <a:solidFill>
                  <a:srgbClr val="0D254A"/>
                </a:solidFill>
                <a:latin typeface="+mn-lt"/>
              </a:rPr>
              <a:t> section 67 of </a:t>
            </a:r>
            <a:r>
              <a:rPr lang="en-US" i="1" dirty="0">
                <a:solidFill>
                  <a:srgbClr val="0D254A"/>
                </a:solidFill>
                <a:latin typeface="+mn-lt"/>
                <a:hlinkClick r:id="rId3"/>
              </a:rPr>
              <a:t>Laudato Si’ </a:t>
            </a:r>
            <a:r>
              <a:rPr lang="en-US" i="1" dirty="0">
                <a:solidFill>
                  <a:srgbClr val="0D254A"/>
                </a:solidFill>
                <a:latin typeface="+mn-lt"/>
              </a:rPr>
              <a:t>– </a:t>
            </a:r>
            <a:r>
              <a:rPr lang="en-US" dirty="0">
                <a:solidFill>
                  <a:srgbClr val="0D254A"/>
                </a:solidFill>
                <a:latin typeface="+mn-lt"/>
              </a:rPr>
              <a:t>how does Pope Francis interpret “dominion” as well as “till and keep”?</a:t>
            </a:r>
          </a:p>
          <a:p>
            <a:pPr marL="285750" indent="-285750">
              <a:lnSpc>
                <a:spcPct val="100000"/>
              </a:lnSpc>
              <a:buFont typeface="Arial,Sans-Serif"/>
              <a:buChar char="•"/>
            </a:pPr>
            <a:r>
              <a:rPr lang="en-US" b="1" dirty="0">
                <a:solidFill>
                  <a:srgbClr val="0D254A"/>
                </a:solidFill>
                <a:latin typeface="+mn-lt"/>
              </a:rPr>
              <a:t>D</a:t>
            </a:r>
            <a:r>
              <a:rPr lang="en-AU" b="1" dirty="0">
                <a:solidFill>
                  <a:srgbClr val="0D254A"/>
                </a:solidFill>
                <a:latin typeface="+mn-lt"/>
              </a:rPr>
              <a:t>iscuss</a:t>
            </a:r>
            <a:r>
              <a:rPr lang="en-AU" dirty="0">
                <a:solidFill>
                  <a:srgbClr val="0D254A"/>
                </a:solidFill>
                <a:latin typeface="+mn-lt"/>
              </a:rPr>
              <a:t> Genesis 8: 1-14 and/or</a:t>
            </a:r>
            <a:r>
              <a:rPr lang="en-US" dirty="0">
                <a:solidFill>
                  <a:srgbClr val="0D254A"/>
                </a:solidFill>
                <a:latin typeface="+mn-lt"/>
              </a:rPr>
              <a:t> Genesis 9:8-17 </a:t>
            </a: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Scripture analysis</a:t>
            </a:r>
          </a:p>
        </p:txBody>
      </p:sp>
      <p:pic>
        <p:nvPicPr>
          <p:cNvPr id="9" name="Picture Placeholder 8" descr="pexels-brett-jordan-4654082.jpg" title="Close up of a bible open to the chapter of 'Genesis'."/>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6" name="Text Placeholder 5"/>
          <p:cNvSpPr>
            <a:spLocks noGrp="1"/>
          </p:cNvSpPr>
          <p:nvPr>
            <p:ph type="body" sz="quarter" idx="12"/>
          </p:nvPr>
        </p:nvSpPr>
        <p:spPr>
          <a:xfrm>
            <a:off x="7160559" y="5534494"/>
            <a:ext cx="4537075" cy="280987"/>
          </a:xfrm>
        </p:spPr>
        <p:txBody>
          <a:bodyPr/>
          <a:lstStyle/>
          <a:p>
            <a:r>
              <a:rPr lang="en-US" sz="900" dirty="0"/>
              <a:t>Photo by </a:t>
            </a:r>
            <a:r>
              <a:rPr lang="en-US" sz="900" dirty="0">
                <a:hlinkClick r:id="rId5"/>
              </a:rPr>
              <a:t>Brett Jordan from </a:t>
            </a:r>
            <a:r>
              <a:rPr lang="en-US" sz="900" dirty="0">
                <a:hlinkClick r:id="rId6"/>
              </a:rPr>
              <a:t>Pexels</a:t>
            </a:r>
            <a:endParaRPr lang="en-US" sz="900" dirty="0"/>
          </a:p>
        </p:txBody>
      </p:sp>
      <p:sp>
        <p:nvSpPr>
          <p:cNvPr id="10" name="Round Diagonal Corner Rectangle 5">
            <a:extLst>
              <a:ext uri="{FF2B5EF4-FFF2-40B4-BE49-F238E27FC236}">
                <a16:creationId xmlns:a16="http://schemas.microsoft.com/office/drawing/2014/main" id="{91EBB77C-8183-477D-AC43-8CAF38F03979}"/>
              </a:ext>
            </a:extLst>
          </p:cNvPr>
          <p:cNvSpPr/>
          <p:nvPr/>
        </p:nvSpPr>
        <p:spPr>
          <a:xfrm>
            <a:off x="246927" y="2846056"/>
            <a:ext cx="6543554" cy="332160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11"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2772640" y="2964517"/>
            <a:ext cx="428347" cy="410940"/>
            <a:chOff x="3411" y="2522"/>
            <a:chExt cx="689" cy="661"/>
          </a:xfrm>
        </p:grpSpPr>
        <p:sp>
          <p:nvSpPr>
            <p:cNvPr id="12"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3"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1204753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p:txBody>
          <a:bodyPr lIns="91440" tIns="45720" rIns="91440" bIns="45720" numCol="1" spcCol="288000" anchor="t"/>
          <a:lstStyle/>
          <a:p>
            <a:pPr>
              <a:lnSpc>
                <a:spcPct val="100000"/>
              </a:lnSpc>
            </a:pPr>
            <a:r>
              <a:rPr lang="en-AU" dirty="0">
                <a:latin typeface="+mn-lt"/>
              </a:rPr>
              <a:t>Creation is always an object of praise Psalm 104:24 “How many are your works, Lord! In wisdom you made them all; the earth is full of your creatures.”</a:t>
            </a:r>
          </a:p>
          <a:p>
            <a:pPr>
              <a:lnSpc>
                <a:spcPct val="100000"/>
              </a:lnSpc>
            </a:pPr>
            <a:r>
              <a:rPr lang="en-US" dirty="0">
                <a:solidFill>
                  <a:schemeClr val="accent2"/>
                </a:solidFill>
                <a:latin typeface="+mn-lt"/>
              </a:rPr>
              <a:t>There are also many examples in the </a:t>
            </a:r>
            <a:r>
              <a:rPr lang="en-US" b="1" dirty="0">
                <a:solidFill>
                  <a:schemeClr val="accent2"/>
                </a:solidFill>
                <a:latin typeface="+mn-lt"/>
              </a:rPr>
              <a:t>New Testament </a:t>
            </a:r>
            <a:r>
              <a:rPr lang="en-US" dirty="0">
                <a:solidFill>
                  <a:schemeClr val="accent2"/>
                </a:solidFill>
                <a:latin typeface="+mn-lt"/>
              </a:rPr>
              <a:t>where the Bible speaks consistently of the goodness and beauty of creation which is called to glorify God. We are reminded to be in awe and wonder of all creation.</a:t>
            </a:r>
          </a:p>
          <a:p>
            <a:pPr algn="ctr">
              <a:lnSpc>
                <a:spcPct val="100000"/>
              </a:lnSpc>
            </a:pPr>
            <a:br>
              <a:rPr lang="en-US" dirty="0">
                <a:latin typeface="+mn-lt"/>
              </a:rPr>
            </a:br>
            <a:br>
              <a:rPr lang="en-US" dirty="0">
                <a:latin typeface="+mn-lt"/>
              </a:rPr>
            </a:br>
            <a:r>
              <a:rPr lang="en-US" b="1" dirty="0">
                <a:latin typeface="+mn-lt"/>
              </a:rPr>
              <a:t>TASK</a:t>
            </a:r>
          </a:p>
          <a:p>
            <a:pPr>
              <a:lnSpc>
                <a:spcPct val="100000"/>
              </a:lnSpc>
            </a:pPr>
            <a:r>
              <a:rPr lang="en-US" b="1" dirty="0">
                <a:latin typeface="+mn-lt"/>
              </a:rPr>
              <a:t>Read, interpret and reflect </a:t>
            </a:r>
            <a:r>
              <a:rPr lang="en-US" dirty="0">
                <a:latin typeface="+mn-lt"/>
              </a:rPr>
              <a:t>on the meaning of these verses</a:t>
            </a:r>
          </a:p>
          <a:p>
            <a:pPr marL="285750" indent="-285750">
              <a:lnSpc>
                <a:spcPct val="100000"/>
              </a:lnSpc>
              <a:buFont typeface="Arial"/>
              <a:buChar char="•"/>
            </a:pPr>
            <a:r>
              <a:rPr lang="en-US" dirty="0">
                <a:solidFill>
                  <a:srgbClr val="0D254A"/>
                </a:solidFill>
                <a:latin typeface="+mn-lt"/>
              </a:rPr>
              <a:t>Mt 6:25-34    Learning to trust in God as does nature</a:t>
            </a:r>
          </a:p>
          <a:p>
            <a:pPr marL="285750" indent="-285750">
              <a:lnSpc>
                <a:spcPct val="100000"/>
              </a:lnSpc>
              <a:buFont typeface="Arial"/>
              <a:buChar char="•"/>
            </a:pPr>
            <a:r>
              <a:rPr lang="en-US" dirty="0">
                <a:solidFill>
                  <a:srgbClr val="0D254A"/>
                </a:solidFill>
                <a:latin typeface="+mn-lt"/>
              </a:rPr>
              <a:t>Rom 1:20     We see God in creation</a:t>
            </a:r>
          </a:p>
          <a:p>
            <a:pPr marL="285750" indent="-285750">
              <a:lnSpc>
                <a:spcPct val="100000"/>
              </a:lnSpc>
              <a:buFont typeface="Arial"/>
              <a:buChar char="•"/>
            </a:pPr>
            <a:r>
              <a:rPr lang="en-US" dirty="0">
                <a:solidFill>
                  <a:srgbClr val="0D254A"/>
                </a:solidFill>
                <a:latin typeface="+mn-lt"/>
              </a:rPr>
              <a:t>Rev 21:1-5   Promise of the new creation</a:t>
            </a:r>
          </a:p>
          <a:p>
            <a:pPr>
              <a:lnSpc>
                <a:spcPct val="100000"/>
              </a:lnSpc>
            </a:pPr>
            <a:endParaRPr lang="en-US" sz="2000" dirty="0">
              <a:latin typeface="+mn-lt"/>
            </a:endParaRPr>
          </a:p>
          <a:p>
            <a:pPr>
              <a:lnSpc>
                <a:spcPct val="100000"/>
              </a:lnSpc>
            </a:pPr>
            <a:endParaRPr lang="en-AU" sz="2000" b="1" dirty="0">
              <a:latin typeface="+mn-lt"/>
            </a:endParaRPr>
          </a:p>
        </p:txBody>
      </p:sp>
      <p:pic>
        <p:nvPicPr>
          <p:cNvPr id="4" name="Picture Placeholder 3" descr="pexels-evgeny-tchebotarev-4101555.jpg" title="Grey snowy mountains with a rainbow arch above them."/>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2"/>
          </p:nvPr>
        </p:nvSpPr>
        <p:spPr>
          <a:xfrm>
            <a:off x="7160559" y="5534494"/>
            <a:ext cx="4537075" cy="280987"/>
          </a:xfrm>
        </p:spPr>
        <p:txBody>
          <a:bodyPr/>
          <a:lstStyle/>
          <a:p>
            <a:r>
              <a:rPr lang="en-US" sz="900" dirty="0"/>
              <a:t>Photo by </a:t>
            </a:r>
            <a:r>
              <a:rPr lang="en-US" sz="900" dirty="0">
                <a:hlinkClick r:id="rId4"/>
              </a:rPr>
              <a:t>Evgeny Tchebotarev from </a:t>
            </a:r>
            <a:r>
              <a:rPr lang="en-US" sz="900" dirty="0">
                <a:hlinkClick r:id="rId5"/>
              </a:rPr>
              <a:t>Pexels</a:t>
            </a:r>
            <a:endParaRPr lang="en-US" sz="900" dirty="0"/>
          </a:p>
        </p:txBody>
      </p:sp>
      <p:sp>
        <p:nvSpPr>
          <p:cNvPr id="6" name="Round Diagonal Corner Rectangle 5">
            <a:extLst>
              <a:ext uri="{FF2B5EF4-FFF2-40B4-BE49-F238E27FC236}">
                <a16:creationId xmlns:a16="http://schemas.microsoft.com/office/drawing/2014/main" id="{91EBB77C-8183-477D-AC43-8CAF38F03979}"/>
              </a:ext>
            </a:extLst>
          </p:cNvPr>
          <p:cNvSpPr/>
          <p:nvPr/>
        </p:nvSpPr>
        <p:spPr>
          <a:xfrm>
            <a:off x="225643" y="3662255"/>
            <a:ext cx="6590437" cy="2346274"/>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9"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2692794" y="3775645"/>
            <a:ext cx="428347" cy="410940"/>
            <a:chOff x="3411" y="2522"/>
            <a:chExt cx="689" cy="661"/>
          </a:xfrm>
        </p:grpSpPr>
        <p:sp>
          <p:nvSpPr>
            <p:cNvPr id="10"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1"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2"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Title 6">
            <a:extLst>
              <a:ext uri="{FF2B5EF4-FFF2-40B4-BE49-F238E27FC236}">
                <a16:creationId xmlns:a16="http://schemas.microsoft.com/office/drawing/2014/main" id="{30A3278B-1688-45B0-A076-B3AC9048D20A}"/>
              </a:ext>
            </a:extLst>
          </p:cNvPr>
          <p:cNvSpPr>
            <a:spLocks noGrp="1"/>
          </p:cNvSpPr>
          <p:nvPr>
            <p:ph type="title"/>
          </p:nvPr>
        </p:nvSpPr>
        <p:spPr>
          <a:xfrm>
            <a:off x="342132" y="169000"/>
            <a:ext cx="9354268" cy="792088"/>
          </a:xfrm>
        </p:spPr>
        <p:txBody>
          <a:bodyPr/>
          <a:lstStyle/>
          <a:p>
            <a:r>
              <a:rPr lang="en-US" dirty="0"/>
              <a:t>Scripture analysis</a:t>
            </a:r>
          </a:p>
        </p:txBody>
      </p:sp>
    </p:spTree>
    <p:extLst>
      <p:ext uri="{BB962C8B-B14F-4D97-AF65-F5344CB8AC3E}">
        <p14:creationId xmlns:p14="http://schemas.microsoft.com/office/powerpoint/2010/main" val="4113204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i="1" dirty="0">
                <a:solidFill>
                  <a:schemeClr val="bg1"/>
                </a:solidFill>
              </a:rPr>
              <a:t>Laudato si"</a:t>
            </a:r>
          </a:p>
        </p:txBody>
      </p:sp>
      <p:sp>
        <p:nvSpPr>
          <p:cNvPr id="3" name="Text Placeholder 2">
            <a:extLst>
              <a:ext uri="{FF2B5EF4-FFF2-40B4-BE49-F238E27FC236}">
                <a16:creationId xmlns:a16="http://schemas.microsoft.com/office/drawing/2014/main" id="{A1DC24BF-B6DC-4613-B92C-A87799D06E00}"/>
              </a:ext>
            </a:extLst>
          </p:cNvPr>
          <p:cNvSpPr>
            <a:spLocks noGrp="1"/>
          </p:cNvSpPr>
          <p:nvPr>
            <p:ph type="body" sz="quarter" idx="10"/>
          </p:nvPr>
        </p:nvSpPr>
        <p:spPr>
          <a:xfrm>
            <a:off x="479377" y="1601416"/>
            <a:ext cx="5384424" cy="4347864"/>
          </a:xfrm>
        </p:spPr>
        <p:txBody>
          <a:bodyPr lIns="91440" tIns="45720" rIns="91440" bIns="45720" numCol="1" spcCol="288000" anchor="t"/>
          <a:lstStyle/>
          <a:p>
            <a:pPr>
              <a:lnSpc>
                <a:spcPct val="100000"/>
              </a:lnSpc>
              <a:spcAft>
                <a:spcPts val="600"/>
              </a:spcAft>
            </a:pPr>
            <a:r>
              <a:rPr lang="en-US" dirty="0">
                <a:ea typeface="Roboto"/>
              </a:rPr>
              <a:t>In 2015, Pope Francis published his second encyclical titled  </a:t>
            </a:r>
            <a:r>
              <a:rPr lang="en-US" i="1" dirty="0" err="1">
                <a:ea typeface="Roboto"/>
                <a:hlinkClick r:id="rId3"/>
              </a:rPr>
              <a:t>Laudato</a:t>
            </a:r>
            <a:r>
              <a:rPr lang="en-US" i="1" dirty="0">
                <a:ea typeface="Roboto"/>
                <a:hlinkClick r:id="rId3"/>
              </a:rPr>
              <a:t> Si’,</a:t>
            </a:r>
            <a:r>
              <a:rPr lang="en-US" dirty="0">
                <a:ea typeface="Roboto"/>
              </a:rPr>
              <a:t> translated as ‘Praise be to you!’. </a:t>
            </a:r>
            <a:br>
              <a:rPr lang="en-US" dirty="0">
                <a:ea typeface="Roboto"/>
              </a:rPr>
            </a:br>
            <a:endParaRPr lang="en-US" dirty="0"/>
          </a:p>
          <a:p>
            <a:pPr>
              <a:lnSpc>
                <a:spcPct val="100000"/>
              </a:lnSpc>
              <a:spcAft>
                <a:spcPts val="600"/>
              </a:spcAft>
            </a:pPr>
            <a:r>
              <a:rPr lang="en-US" b="1" dirty="0"/>
              <a:t>	Watch</a:t>
            </a:r>
            <a:r>
              <a:rPr lang="en-US" dirty="0"/>
              <a:t> </a:t>
            </a:r>
            <a:r>
              <a:rPr lang="en-US" b="1" dirty="0">
                <a:hlinkClick r:id="rId4"/>
              </a:rPr>
              <a:t>this video </a:t>
            </a:r>
            <a:r>
              <a:rPr lang="en-US" dirty="0"/>
              <a:t>on </a:t>
            </a:r>
            <a:r>
              <a:rPr lang="en-US" i="1" dirty="0"/>
              <a:t>Laudato Si’.</a:t>
            </a:r>
          </a:p>
          <a:p>
            <a:pPr marL="285750" indent="-285750">
              <a:lnSpc>
                <a:spcPct val="100000"/>
              </a:lnSpc>
              <a:spcAft>
                <a:spcPts val="600"/>
              </a:spcAft>
              <a:buFont typeface="Arial" panose="020B0604020202020204" pitchFamily="34" charset="0"/>
              <a:buChar char="•"/>
            </a:pPr>
            <a:r>
              <a:rPr lang="en-US" dirty="0"/>
              <a:t>What is Pope Francis asking us to do?</a:t>
            </a:r>
          </a:p>
          <a:p>
            <a:pPr marL="285750" indent="-285750">
              <a:lnSpc>
                <a:spcPct val="100000"/>
              </a:lnSpc>
              <a:spcAft>
                <a:spcPts val="600"/>
              </a:spcAft>
              <a:buFont typeface="Arial,Sans-Serif"/>
              <a:buChar char="•"/>
            </a:pPr>
            <a:r>
              <a:rPr lang="en-US" dirty="0"/>
              <a:t>What has happened to our common home?</a:t>
            </a:r>
          </a:p>
          <a:p>
            <a:pPr marL="285750" indent="-285750">
              <a:lnSpc>
                <a:spcPct val="100000"/>
              </a:lnSpc>
              <a:spcAft>
                <a:spcPts val="600"/>
              </a:spcAft>
              <a:buFont typeface="Arial,Sans-Serif"/>
              <a:buChar char="•"/>
            </a:pPr>
            <a:r>
              <a:rPr lang="en-US" dirty="0"/>
              <a:t>Describe how the common good is illustrated?</a:t>
            </a:r>
          </a:p>
          <a:p>
            <a:pPr marL="285750" indent="-285750">
              <a:lnSpc>
                <a:spcPct val="100000"/>
              </a:lnSpc>
              <a:spcAft>
                <a:spcPts val="600"/>
              </a:spcAft>
              <a:buFont typeface="Arial,Sans-Serif"/>
              <a:buChar char="•"/>
            </a:pPr>
            <a:r>
              <a:rPr lang="en-US" dirty="0"/>
              <a:t>Can you see any connections between the main messages of </a:t>
            </a:r>
            <a:r>
              <a:rPr lang="en-US" i="1" dirty="0"/>
              <a:t>Laudato Si’ </a:t>
            </a:r>
            <a:r>
              <a:rPr lang="en-US" dirty="0"/>
              <a:t>and </a:t>
            </a:r>
            <a:r>
              <a:rPr lang="en-US" i="1" dirty="0"/>
              <a:t>Fratelli Tutti</a:t>
            </a:r>
            <a:r>
              <a:rPr lang="en-US" dirty="0"/>
              <a:t>?</a:t>
            </a:r>
            <a:endParaRPr lang="en-US" sz="2400" dirty="0">
              <a:solidFill>
                <a:srgbClr val="63B1A4"/>
              </a:solidFill>
              <a:latin typeface="Garamond"/>
              <a:cs typeface="Garamond"/>
            </a:endParaRPr>
          </a:p>
        </p:txBody>
      </p:sp>
      <p:pic>
        <p:nvPicPr>
          <p:cNvPr id="6" name="Picture 5">
            <a:extLst>
              <a:ext uri="{FF2B5EF4-FFF2-40B4-BE49-F238E27FC236}">
                <a16:creationId xmlns:a16="http://schemas.microsoft.com/office/drawing/2014/main" id="{636D16A6-D38E-4427-955A-BA444F5FA676}"/>
              </a:ext>
            </a:extLst>
          </p:cNvPr>
          <p:cNvPicPr>
            <a:picLocks noChangeAspect="1"/>
          </p:cNvPicPr>
          <p:nvPr/>
        </p:nvPicPr>
        <p:blipFill>
          <a:blip r:embed="rId5"/>
          <a:stretch>
            <a:fillRect/>
          </a:stretch>
        </p:blipFill>
        <p:spPr>
          <a:xfrm>
            <a:off x="6618555" y="1562422"/>
            <a:ext cx="5384424" cy="4472618"/>
          </a:xfrm>
          <a:prstGeom prst="rect">
            <a:avLst/>
          </a:prstGeom>
        </p:spPr>
      </p:pic>
      <p:sp>
        <p:nvSpPr>
          <p:cNvPr id="8" name="Freeform: Shape 3">
            <a:extLst>
              <a:ext uri="{FF2B5EF4-FFF2-40B4-BE49-F238E27FC236}">
                <a16:creationId xmlns:a16="http://schemas.microsoft.com/office/drawing/2014/main" id="{2CFEE6DF-4DF4-284C-8F4E-67BFA971A17F}"/>
              </a:ext>
            </a:extLst>
          </p:cNvPr>
          <p:cNvSpPr/>
          <p:nvPr/>
        </p:nvSpPr>
        <p:spPr>
          <a:xfrm>
            <a:off x="6713655" y="1661336"/>
            <a:ext cx="401182" cy="377671"/>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63B1A4"/>
          </a:solidFill>
          <a:ln w="9525" cap="flat">
            <a:noFill/>
            <a:prstDash val="solid"/>
            <a:miter/>
          </a:ln>
        </p:spPr>
        <p:txBody>
          <a:bodyPr rtlCol="0" anchor="ctr"/>
          <a:lstStyle/>
          <a:p>
            <a:endParaRPr lang="en-AU" sz="1116" dirty="0">
              <a:latin typeface="Arial" panose="020B0604020202020204" pitchFamily="34" charset="0"/>
            </a:endParaRPr>
          </a:p>
        </p:txBody>
      </p:sp>
      <p:sp>
        <p:nvSpPr>
          <p:cNvPr id="9" name="Freeform: Shape 5">
            <a:extLst>
              <a:ext uri="{FF2B5EF4-FFF2-40B4-BE49-F238E27FC236}">
                <a16:creationId xmlns:a16="http://schemas.microsoft.com/office/drawing/2014/main" id="{8943386D-85C5-584F-8D43-8A039EBF8FD8}"/>
              </a:ext>
            </a:extLst>
          </p:cNvPr>
          <p:cNvSpPr/>
          <p:nvPr/>
        </p:nvSpPr>
        <p:spPr>
          <a:xfrm>
            <a:off x="11395021" y="5517920"/>
            <a:ext cx="317602" cy="317602"/>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63B1A4"/>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0" name="Group 9"/>
          <p:cNvGrpSpPr/>
          <p:nvPr/>
        </p:nvGrpSpPr>
        <p:grpSpPr>
          <a:xfrm rot="4471878">
            <a:off x="533998" y="2711876"/>
            <a:ext cx="575421" cy="675115"/>
            <a:chOff x="1823653" y="4076772"/>
            <a:chExt cx="402496" cy="472230"/>
          </a:xfrm>
        </p:grpSpPr>
        <p:sp>
          <p:nvSpPr>
            <p:cNvPr id="11" name="Freeform: Shape 36">
              <a:extLst>
                <a:ext uri="{FF2B5EF4-FFF2-40B4-BE49-F238E27FC236}">
                  <a16:creationId xmlns:a16="http://schemas.microsoft.com/office/drawing/2014/main" id="{A932021C-4F0C-401F-8828-3C5D1920A2E5}"/>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2" name="Freeform: Shape 37">
              <a:extLst>
                <a:ext uri="{FF2B5EF4-FFF2-40B4-BE49-F238E27FC236}">
                  <a16:creationId xmlns:a16="http://schemas.microsoft.com/office/drawing/2014/main" id="{8436B786-567E-4705-BD33-FBF2A9E02020}"/>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8">
              <a:extLst>
                <a:ext uri="{FF2B5EF4-FFF2-40B4-BE49-F238E27FC236}">
                  <a16:creationId xmlns:a16="http://schemas.microsoft.com/office/drawing/2014/main" id="{70047E18-4A06-481D-B1E8-091F3B634B36}"/>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4" name="Freeform: Shape 39">
              <a:extLst>
                <a:ext uri="{FF2B5EF4-FFF2-40B4-BE49-F238E27FC236}">
                  <a16:creationId xmlns:a16="http://schemas.microsoft.com/office/drawing/2014/main" id="{BD800DEA-6382-44A6-8676-5A95773AB0F0}"/>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40">
              <a:extLst>
                <a:ext uri="{FF2B5EF4-FFF2-40B4-BE49-F238E27FC236}">
                  <a16:creationId xmlns:a16="http://schemas.microsoft.com/office/drawing/2014/main" id="{68171A4A-FD6C-446D-9C9B-0E78AF7693C0}"/>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41">
              <a:extLst>
                <a:ext uri="{FF2B5EF4-FFF2-40B4-BE49-F238E27FC236}">
                  <a16:creationId xmlns:a16="http://schemas.microsoft.com/office/drawing/2014/main" id="{BBDEE302-F87C-409E-9C2A-924A8D3A2DBF}"/>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42">
              <a:extLst>
                <a:ext uri="{FF2B5EF4-FFF2-40B4-BE49-F238E27FC236}">
                  <a16:creationId xmlns:a16="http://schemas.microsoft.com/office/drawing/2014/main" id="{FEF86009-681C-430F-8DC1-2DC8F85CF0E9}"/>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43">
              <a:extLst>
                <a:ext uri="{FF2B5EF4-FFF2-40B4-BE49-F238E27FC236}">
                  <a16:creationId xmlns:a16="http://schemas.microsoft.com/office/drawing/2014/main" id="{F31AF720-B573-4041-9DC7-C3ECA9A27941}"/>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44">
              <a:extLst>
                <a:ext uri="{FF2B5EF4-FFF2-40B4-BE49-F238E27FC236}">
                  <a16:creationId xmlns:a16="http://schemas.microsoft.com/office/drawing/2014/main" id="{B1AEEE10-3A0C-46D9-8B21-E67B8F25D316}"/>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45">
              <a:extLst>
                <a:ext uri="{FF2B5EF4-FFF2-40B4-BE49-F238E27FC236}">
                  <a16:creationId xmlns:a16="http://schemas.microsoft.com/office/drawing/2014/main" id="{14016BFA-303A-41B8-8825-838F8D1A4098}"/>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1" name="Freeform: Shape 46">
              <a:extLst>
                <a:ext uri="{FF2B5EF4-FFF2-40B4-BE49-F238E27FC236}">
                  <a16:creationId xmlns:a16="http://schemas.microsoft.com/office/drawing/2014/main" id="{CF7A21AE-FCC5-41B1-B6DB-125743D466D0}"/>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grpSp>
        <p:nvGrpSpPr>
          <p:cNvPr id="22" name="Group 21">
            <a:extLst>
              <a:ext uri="{FF2B5EF4-FFF2-40B4-BE49-F238E27FC236}">
                <a16:creationId xmlns:a16="http://schemas.microsoft.com/office/drawing/2014/main" id="{3CEC39F6-A903-4875-8426-A27C038E1A39}"/>
              </a:ext>
            </a:extLst>
          </p:cNvPr>
          <p:cNvGrpSpPr/>
          <p:nvPr/>
        </p:nvGrpSpPr>
        <p:grpSpPr>
          <a:xfrm>
            <a:off x="505087" y="5479851"/>
            <a:ext cx="483850" cy="423272"/>
            <a:chOff x="7387863" y="2018830"/>
            <a:chExt cx="1393239" cy="1217669"/>
          </a:xfrm>
          <a:solidFill>
            <a:srgbClr val="0D254A"/>
          </a:solidFill>
        </p:grpSpPr>
        <p:sp>
          <p:nvSpPr>
            <p:cNvPr id="23" name="Freeform 88"/>
            <p:cNvSpPr>
              <a:spLocks noEditPoints="1"/>
            </p:cNvSpPr>
            <p:nvPr/>
          </p:nvSpPr>
          <p:spPr bwMode="auto">
            <a:xfrm>
              <a:off x="7387863" y="2018830"/>
              <a:ext cx="1019443" cy="1132715"/>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26" name="Rectangle 25"/>
          <p:cNvSpPr/>
          <p:nvPr/>
        </p:nvSpPr>
        <p:spPr>
          <a:xfrm>
            <a:off x="1024556" y="5479851"/>
            <a:ext cx="5177372" cy="646331"/>
          </a:xfrm>
          <a:prstGeom prst="rect">
            <a:avLst/>
          </a:prstGeom>
        </p:spPr>
        <p:txBody>
          <a:bodyPr wrap="square">
            <a:spAutoFit/>
          </a:bodyPr>
          <a:lstStyle/>
          <a:p>
            <a:pPr marL="0" lvl="3" indent="0">
              <a:lnSpc>
                <a:spcPct val="100000"/>
              </a:lnSpc>
              <a:spcBef>
                <a:spcPts val="750"/>
              </a:spcBef>
              <a:spcAft>
                <a:spcPts val="600"/>
              </a:spcAft>
              <a:buNone/>
            </a:pPr>
            <a:r>
              <a:rPr lang="en-AU" dirty="0">
                <a:solidFill>
                  <a:srgbClr val="05243F"/>
                </a:solidFill>
              </a:rPr>
              <a:t>What do you think Pope Francis means by injustices?</a:t>
            </a:r>
            <a:endParaRPr lang="en-US" dirty="0">
              <a:solidFill>
                <a:srgbClr val="05243F"/>
              </a:solidFill>
            </a:endParaRPr>
          </a:p>
        </p:txBody>
      </p:sp>
      <p:pic>
        <p:nvPicPr>
          <p:cNvPr id="4" name="Picture 3">
            <a:extLst>
              <a:ext uri="{FF2B5EF4-FFF2-40B4-BE49-F238E27FC236}">
                <a16:creationId xmlns:a16="http://schemas.microsoft.com/office/drawing/2014/main" id="{CACE9B76-3920-4802-AC9D-D61E175A2D55}"/>
              </a:ext>
            </a:extLst>
          </p:cNvPr>
          <p:cNvPicPr>
            <a:picLocks noChangeAspect="1"/>
          </p:cNvPicPr>
          <p:nvPr/>
        </p:nvPicPr>
        <p:blipFill>
          <a:blip r:embed="rId6"/>
          <a:stretch>
            <a:fillRect/>
          </a:stretch>
        </p:blipFill>
        <p:spPr>
          <a:xfrm>
            <a:off x="7019954" y="1913431"/>
            <a:ext cx="4566300" cy="3889585"/>
          </a:xfrm>
          <a:prstGeom prst="rect">
            <a:avLst/>
          </a:prstGeom>
        </p:spPr>
      </p:pic>
    </p:spTree>
    <p:extLst>
      <p:ext uri="{BB962C8B-B14F-4D97-AF65-F5344CB8AC3E}">
        <p14:creationId xmlns:p14="http://schemas.microsoft.com/office/powerpoint/2010/main" val="4208698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42706B-53AF-49E9-8FE5-5558F53D4505}"/>
              </a:ext>
            </a:extLst>
          </p:cNvPr>
          <p:cNvSpPr>
            <a:spLocks noGrp="1"/>
          </p:cNvSpPr>
          <p:nvPr>
            <p:ph type="body" sz="quarter" idx="10"/>
          </p:nvPr>
        </p:nvSpPr>
        <p:spPr/>
        <p:txBody>
          <a:bodyPr lIns="91440" tIns="45720" rIns="91440" bIns="45720" anchor="t"/>
          <a:lstStyle/>
          <a:p>
            <a:pPr>
              <a:lnSpc>
                <a:spcPct val="100000"/>
              </a:lnSpc>
              <a:spcAft>
                <a:spcPts val="1088"/>
              </a:spcAft>
            </a:pPr>
            <a:r>
              <a:rPr lang="en-US" dirty="0" err="1">
                <a:latin typeface="+mn-lt"/>
                <a:ea typeface="Roboto"/>
              </a:rPr>
              <a:t>Laudato</a:t>
            </a:r>
            <a:r>
              <a:rPr lang="en-US" dirty="0">
                <a:latin typeface="+mn-lt"/>
                <a:ea typeface="Roboto"/>
              </a:rPr>
              <a:t> Si’ highlights the Catholic Social Teaching principle of </a:t>
            </a:r>
            <a:r>
              <a:rPr lang="en-US" i="1" dirty="0">
                <a:latin typeface="+mn-lt"/>
                <a:ea typeface="Roboto"/>
              </a:rPr>
              <a:t>Care For Our Common</a:t>
            </a:r>
            <a:r>
              <a:rPr lang="en-US" dirty="0">
                <a:latin typeface="+mn-lt"/>
                <a:ea typeface="Roboto"/>
              </a:rPr>
              <a:t> </a:t>
            </a:r>
            <a:r>
              <a:rPr lang="en-US" i="1" dirty="0">
                <a:latin typeface="+mn-lt"/>
                <a:ea typeface="Roboto"/>
              </a:rPr>
              <a:t>Home</a:t>
            </a:r>
            <a:r>
              <a:rPr lang="en-US" dirty="0">
                <a:latin typeface="+mn-lt"/>
                <a:ea typeface="Roboto"/>
              </a:rPr>
              <a:t> and the concept of </a:t>
            </a:r>
            <a:r>
              <a:rPr lang="en-US" b="1" dirty="0">
                <a:latin typeface="+mn-lt"/>
                <a:ea typeface="Roboto"/>
              </a:rPr>
              <a:t>‘Integral Ecology’.</a:t>
            </a:r>
            <a:r>
              <a:rPr lang="en-US" dirty="0">
                <a:latin typeface="+mn-lt"/>
                <a:ea typeface="Roboto"/>
              </a:rPr>
              <a:t> It </a:t>
            </a:r>
            <a:r>
              <a:rPr lang="en-US" dirty="0" err="1"/>
              <a:t>emphasises</a:t>
            </a:r>
            <a:r>
              <a:rPr lang="en-US" dirty="0"/>
              <a:t> that our concern for the environment cannot be separated from areas of Catholic Social Teachings.</a:t>
            </a:r>
          </a:p>
          <a:p>
            <a:pPr>
              <a:lnSpc>
                <a:spcPct val="100000"/>
              </a:lnSpc>
              <a:spcAft>
                <a:spcPts val="1088"/>
              </a:spcAft>
            </a:pPr>
            <a:endParaRPr lang="en-US" dirty="0">
              <a:latin typeface="+mn-lt"/>
            </a:endParaRPr>
          </a:p>
          <a:p>
            <a:pPr>
              <a:lnSpc>
                <a:spcPct val="100000"/>
              </a:lnSpc>
            </a:pPr>
            <a:endParaRPr lang="en-US" dirty="0"/>
          </a:p>
          <a:p>
            <a:pPr>
              <a:lnSpc>
                <a:spcPct val="100000"/>
              </a:lnSpc>
            </a:pPr>
            <a:endParaRPr lang="en-US" dirty="0"/>
          </a:p>
        </p:txBody>
      </p:sp>
      <p:sp>
        <p:nvSpPr>
          <p:cNvPr id="5" name="Title 4">
            <a:extLst>
              <a:ext uri="{FF2B5EF4-FFF2-40B4-BE49-F238E27FC236}">
                <a16:creationId xmlns:a16="http://schemas.microsoft.com/office/drawing/2014/main" id="{0FFCD9A0-6DD5-4067-877B-B0B1B9563273}"/>
              </a:ext>
            </a:extLst>
          </p:cNvPr>
          <p:cNvSpPr>
            <a:spLocks noGrp="1"/>
          </p:cNvSpPr>
          <p:nvPr>
            <p:ph type="title"/>
          </p:nvPr>
        </p:nvSpPr>
        <p:spPr/>
        <p:txBody>
          <a:bodyPr/>
          <a:lstStyle/>
          <a:p>
            <a:r>
              <a:rPr lang="en-AU" i="1" dirty="0"/>
              <a:t>LAUDATO SI’ </a:t>
            </a:r>
            <a:r>
              <a:rPr lang="en-AU" dirty="0"/>
              <a:t>&amp; INTEGRAL ECOLOGY</a:t>
            </a:r>
            <a:endParaRPr lang="en-US" b="0" dirty="0"/>
          </a:p>
        </p:txBody>
      </p:sp>
      <p:sp>
        <p:nvSpPr>
          <p:cNvPr id="8" name="Text Placeholder 7"/>
          <p:cNvSpPr>
            <a:spLocks noGrp="1"/>
          </p:cNvSpPr>
          <p:nvPr>
            <p:ph type="body" sz="quarter" idx="12"/>
          </p:nvPr>
        </p:nvSpPr>
        <p:spPr>
          <a:xfrm>
            <a:off x="7175500" y="5518294"/>
            <a:ext cx="4537075" cy="280987"/>
          </a:xfrm>
        </p:spPr>
        <p:txBody>
          <a:bodyPr/>
          <a:lstStyle/>
          <a:p>
            <a:r>
              <a:rPr lang="en-US" sz="900" dirty="0"/>
              <a:t>Aloma and community members from </a:t>
            </a:r>
            <a:r>
              <a:rPr lang="en-US" sz="900" dirty="0" err="1"/>
              <a:t>Baranguy</a:t>
            </a:r>
            <a:r>
              <a:rPr lang="en-US" sz="900" dirty="0"/>
              <a:t> Pag-Asa in the Philippines, clean seaweed from recently planted mangroves that were raised in the Mangrove Nursery. Photo Credit: Richard Wainwright/Caritas Australia</a:t>
            </a:r>
          </a:p>
        </p:txBody>
      </p:sp>
      <p:pic>
        <p:nvPicPr>
          <p:cNvPr id="7" name="Picture Placeholder 6" descr="49062872696_9c11c9398a_c.jpg" title="A Filipino woman cleans seaweed from a recently planted mangrove, other community members in the background."/>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3" name="Rectangle 2">
            <a:extLst>
              <a:ext uri="{FF2B5EF4-FFF2-40B4-BE49-F238E27FC236}">
                <a16:creationId xmlns:a16="http://schemas.microsoft.com/office/drawing/2014/main" id="{044812BA-3C9A-4315-879B-A5BD427060CA}"/>
              </a:ext>
            </a:extLst>
          </p:cNvPr>
          <p:cNvSpPr/>
          <p:nvPr/>
        </p:nvSpPr>
        <p:spPr>
          <a:xfrm>
            <a:off x="410777" y="3910298"/>
            <a:ext cx="6336655" cy="1754326"/>
          </a:xfrm>
          <a:prstGeom prst="rect">
            <a:avLst/>
          </a:prstGeom>
        </p:spPr>
        <p:txBody>
          <a:bodyPr wrap="square">
            <a:spAutoFit/>
          </a:bodyPr>
          <a:lstStyle/>
          <a:p>
            <a:pPr lvl="0" defTabSz="685800">
              <a:spcBef>
                <a:spcPts val="750"/>
              </a:spcBef>
              <a:spcAft>
                <a:spcPts val="1088"/>
              </a:spcAft>
            </a:pPr>
            <a:r>
              <a:rPr lang="en-US" dirty="0">
                <a:solidFill>
                  <a:srgbClr val="0C244C"/>
                </a:solidFill>
                <a:ea typeface="Roboto"/>
                <a:cs typeface="Arial"/>
              </a:rPr>
              <a:t>Pope Francis unpacks this concept by explaining that caring for the environment is not separate from caring for the poor and marginalised. Through taking action to care for creation, we are simultaneously protecting and maintaining both the land and sea in which poor communities around the world depend on as a means of food security. </a:t>
            </a:r>
            <a:endParaRPr lang="en-US" dirty="0">
              <a:solidFill>
                <a:srgbClr val="0C244C"/>
              </a:solidFill>
              <a:cs typeface="Arial"/>
            </a:endParaRPr>
          </a:p>
        </p:txBody>
      </p:sp>
      <p:pic>
        <p:nvPicPr>
          <p:cNvPr id="10" name="Picture 9">
            <a:extLst>
              <a:ext uri="{FF2B5EF4-FFF2-40B4-BE49-F238E27FC236}">
                <a16:creationId xmlns:a16="http://schemas.microsoft.com/office/drawing/2014/main" id="{2DB96D7F-C1DA-4245-B02C-CFA8DD0F7474}"/>
              </a:ext>
            </a:extLst>
          </p:cNvPr>
          <p:cNvPicPr>
            <a:picLocks noChangeAspect="1"/>
          </p:cNvPicPr>
          <p:nvPr/>
        </p:nvPicPr>
        <p:blipFill>
          <a:blip r:embed="rId4"/>
          <a:stretch>
            <a:fillRect/>
          </a:stretch>
        </p:blipFill>
        <p:spPr>
          <a:xfrm>
            <a:off x="530841" y="2570142"/>
            <a:ext cx="6096528" cy="1066892"/>
          </a:xfrm>
          <a:prstGeom prst="rect">
            <a:avLst/>
          </a:prstGeom>
        </p:spPr>
      </p:pic>
    </p:spTree>
    <p:extLst>
      <p:ext uri="{BB962C8B-B14F-4D97-AF65-F5344CB8AC3E}">
        <p14:creationId xmlns:p14="http://schemas.microsoft.com/office/powerpoint/2010/main" val="2081226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5FB0F2E8-8470-4A96-A97F-D59D602D67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68924" y="201713"/>
            <a:ext cx="7654152" cy="5850755"/>
          </a:xfrm>
          <a:prstGeom prst="rect">
            <a:avLst/>
          </a:prstGeom>
        </p:spPr>
      </p:pic>
    </p:spTree>
    <p:extLst>
      <p:ext uri="{BB962C8B-B14F-4D97-AF65-F5344CB8AC3E}">
        <p14:creationId xmlns:p14="http://schemas.microsoft.com/office/powerpoint/2010/main" val="783996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numCol="2" spcCol="360000"/>
          <a:lstStyle/>
          <a:p>
            <a:pPr>
              <a:lnSpc>
                <a:spcPct val="110000"/>
              </a:lnSpc>
            </a:pPr>
            <a:r>
              <a:rPr lang="en-AU" sz="1100" b="1" dirty="0">
                <a:solidFill>
                  <a:srgbClr val="800000"/>
                </a:solidFill>
                <a:ea typeface="Roboto Medium" panose="02000000000000000000" pitchFamily="2" charset="0"/>
              </a:rPr>
              <a:t>Catholic School Context</a:t>
            </a:r>
          </a:p>
          <a:p>
            <a:pPr>
              <a:lnSpc>
                <a:spcPct val="110000"/>
              </a:lnSpc>
            </a:pPr>
            <a:r>
              <a:rPr lang="en-AU" sz="1100" dirty="0"/>
              <a:t>Across all curriculum areas, the religious dimension invites dialogue, challenges worldviews and promotes critical reflection and discernment. As an ecclesial community, the Catholic school is committed to promoting the Kingdom of God, bringing it to life through its action for justice and peace both locally and globally. Its educational project is impelled by the message of Christ to be hope-filled and future-oriented, drawing students into a vision for a just and compassionate world.  Source: Catholic Education Melbourne. (2017). </a:t>
            </a:r>
            <a:r>
              <a:rPr lang="en-AU" sz="1100" i="1" dirty="0"/>
              <a:t>Horizons of Hope: Religious Dimension</a:t>
            </a:r>
            <a:r>
              <a:rPr lang="en-AU" sz="1100" dirty="0"/>
              <a:t>. </a:t>
            </a:r>
          </a:p>
          <a:p>
            <a:pPr>
              <a:lnSpc>
                <a:spcPct val="110000"/>
              </a:lnSpc>
            </a:pPr>
            <a:r>
              <a:rPr lang="en-AU" sz="1100" dirty="0"/>
              <a:t>Catholic educators draw on the teachings from the Scriptures and papal pronouncements to provide a deep foundation for their teaching… Whichever curriculum areas teachers choose to address, sustainability should always be approached from the perspective of positive action and empowerment… For Catholic schools then, the challenge is to develop life-affirming approaches to learning, teaching and curriculum that invite and support students to discover God’s presence in their lives. Source: Catholic Education Melbourne. (2016). </a:t>
            </a:r>
            <a:r>
              <a:rPr lang="en-AU" sz="1100" i="1" dirty="0"/>
              <a:t>Education for Sustainability</a:t>
            </a:r>
            <a:r>
              <a:rPr lang="en-AU" sz="1100" dirty="0"/>
              <a:t>.</a:t>
            </a:r>
          </a:p>
          <a:p>
            <a:pPr>
              <a:lnSpc>
                <a:spcPct val="110000"/>
              </a:lnSpc>
            </a:pPr>
            <a:endParaRPr lang="en-AU" sz="1100" dirty="0"/>
          </a:p>
          <a:p>
            <a:pPr>
              <a:lnSpc>
                <a:spcPct val="110000"/>
              </a:lnSpc>
            </a:pPr>
            <a:endParaRPr lang="en-AU" sz="1100" dirty="0"/>
          </a:p>
        </p:txBody>
      </p:sp>
      <p:sp>
        <p:nvSpPr>
          <p:cNvPr id="4" name="Title 3"/>
          <p:cNvSpPr>
            <a:spLocks noGrp="1"/>
          </p:cNvSpPr>
          <p:nvPr>
            <p:ph type="title"/>
          </p:nvPr>
        </p:nvSpPr>
        <p:spPr/>
        <p:txBody>
          <a:bodyPr/>
          <a:lstStyle/>
          <a:p>
            <a:r>
              <a:rPr lang="en-US" dirty="0"/>
              <a:t>curriculum</a:t>
            </a:r>
          </a:p>
        </p:txBody>
      </p:sp>
      <p:sp>
        <p:nvSpPr>
          <p:cNvPr id="6" name="Rectangle 5">
            <a:extLst>
              <a:ext uri="{FF2B5EF4-FFF2-40B4-BE49-F238E27FC236}">
                <a16:creationId xmlns:a16="http://schemas.microsoft.com/office/drawing/2014/main" id="{37EA9F84-1DE7-43D4-9588-83F2165A3784}"/>
              </a:ext>
            </a:extLst>
          </p:cNvPr>
          <p:cNvSpPr/>
          <p:nvPr/>
        </p:nvSpPr>
        <p:spPr>
          <a:xfrm>
            <a:off x="8367016" y="1878566"/>
            <a:ext cx="3609394" cy="3988208"/>
          </a:xfrm>
          <a:prstGeom prst="rect">
            <a:avLst/>
          </a:prstGeom>
        </p:spPr>
        <p:txBody>
          <a:bodyPr wrap="square">
            <a:spAutoFit/>
          </a:bodyPr>
          <a:lstStyle/>
          <a:p>
            <a:pPr>
              <a:lnSpc>
                <a:spcPct val="110000"/>
              </a:lnSpc>
            </a:pPr>
            <a:r>
              <a:rPr lang="en-AU" sz="1100" dirty="0">
                <a:solidFill>
                  <a:schemeClr val="accent1"/>
                </a:solidFill>
                <a:ea typeface="Roboto" pitchFamily="2" charset="0"/>
              </a:rPr>
              <a:t>Caring for Our Common Home</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God’s creation and our responsibility to look after it</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Our world today</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Culture of waste and consumerism</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What can we do to ‘be green’?</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Sustainability</a:t>
            </a:r>
          </a:p>
          <a:p>
            <a:pPr>
              <a:lnSpc>
                <a:spcPct val="110000"/>
              </a:lnSpc>
            </a:pPr>
            <a:endParaRPr lang="en-AU" sz="1100" dirty="0">
              <a:solidFill>
                <a:srgbClr val="0D254A"/>
              </a:solidFill>
              <a:ea typeface="Roboto" pitchFamily="2" charset="0"/>
            </a:endParaRPr>
          </a:p>
          <a:p>
            <a:pPr>
              <a:lnSpc>
                <a:spcPct val="110000"/>
              </a:lnSpc>
            </a:pPr>
            <a:r>
              <a:rPr lang="en-AU" sz="1100" dirty="0">
                <a:solidFill>
                  <a:schemeClr val="accent1"/>
                </a:solidFill>
                <a:ea typeface="Roboto" pitchFamily="2" charset="0"/>
              </a:rPr>
              <a:t>Solidarity</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Just/Christian leadership values</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True discipleship</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Friendship</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Loving our neighbour</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Acting justly</a:t>
            </a:r>
          </a:p>
          <a:p>
            <a:pPr>
              <a:lnSpc>
                <a:spcPct val="110000"/>
              </a:lnSpc>
            </a:pPr>
            <a:endParaRPr lang="en-US" sz="1100" dirty="0">
              <a:solidFill>
                <a:srgbClr val="0D254A"/>
              </a:solidFill>
              <a:ea typeface="Roboto" pitchFamily="2" charset="0"/>
            </a:endParaRPr>
          </a:p>
          <a:p>
            <a:pPr>
              <a:lnSpc>
                <a:spcPct val="110000"/>
              </a:lnSpc>
            </a:pPr>
            <a:r>
              <a:rPr lang="en-US" sz="1100" dirty="0">
                <a:solidFill>
                  <a:schemeClr val="accent1"/>
                </a:solidFill>
                <a:ea typeface="Roboto" pitchFamily="2" charset="0"/>
              </a:rPr>
              <a:t>Subsidiarity and Participation</a:t>
            </a:r>
            <a:endParaRPr lang="en-AU" sz="1100" dirty="0">
              <a:solidFill>
                <a:schemeClr val="accent1"/>
              </a:solidFill>
              <a:ea typeface="Roboto" pitchFamily="2" charset="0"/>
            </a:endParaRPr>
          </a:p>
          <a:p>
            <a:pPr marL="171450" indent="-171450">
              <a:lnSpc>
                <a:spcPct val="110000"/>
              </a:lnSpc>
              <a:buFont typeface="Arial" panose="020B0604020202020204" pitchFamily="34" charset="0"/>
              <a:buChar char="•"/>
            </a:pPr>
            <a:r>
              <a:rPr lang="en-AU" sz="1100" dirty="0">
                <a:solidFill>
                  <a:srgbClr val="0D254A"/>
                </a:solidFill>
                <a:ea typeface="Roboto" pitchFamily="2" charset="0"/>
              </a:rPr>
              <a:t>Rights and duties</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Authority/power</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Making responsible decisions</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Caring for people</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Society’s systems</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Active citizenship</a:t>
            </a:r>
          </a:p>
        </p:txBody>
      </p:sp>
      <p:graphicFrame>
        <p:nvGraphicFramePr>
          <p:cNvPr id="7" name="Table 6">
            <a:extLst>
              <a:ext uri="{FF2B5EF4-FFF2-40B4-BE49-F238E27FC236}">
                <a16:creationId xmlns:a16="http://schemas.microsoft.com/office/drawing/2014/main" id="{5CD0D09F-9D67-4B7C-B3C7-6D810D8564C4}"/>
              </a:ext>
            </a:extLst>
          </p:cNvPr>
          <p:cNvGraphicFramePr>
            <a:graphicFrameLocks noGrp="1"/>
          </p:cNvGraphicFramePr>
          <p:nvPr>
            <p:extLst>
              <p:ext uri="{D42A27DB-BD31-4B8C-83A1-F6EECF244321}">
                <p14:modId xmlns:p14="http://schemas.microsoft.com/office/powerpoint/2010/main" val="3749120436"/>
              </p:ext>
            </p:extLst>
          </p:nvPr>
        </p:nvGraphicFramePr>
        <p:xfrm>
          <a:off x="6461236" y="1255069"/>
          <a:ext cx="5046823" cy="426720"/>
        </p:xfrm>
        <a:graphic>
          <a:graphicData uri="http://schemas.openxmlformats.org/drawingml/2006/table">
            <a:tbl>
              <a:tblPr firstRow="1" bandRow="1">
                <a:tableStyleId>{5940675A-B579-460E-94D1-54222C63F5DA}</a:tableStyleId>
              </a:tblPr>
              <a:tblGrid>
                <a:gridCol w="5046823">
                  <a:extLst>
                    <a:ext uri="{9D8B030D-6E8A-4147-A177-3AD203B41FA5}">
                      <a16:colId xmlns:a16="http://schemas.microsoft.com/office/drawing/2014/main" val="924367227"/>
                    </a:ext>
                  </a:extLst>
                </a:gridCol>
              </a:tblGrid>
              <a:tr h="296854">
                <a:tc>
                  <a:txBody>
                    <a:bodyPr/>
                    <a:lstStyle/>
                    <a:p>
                      <a:pPr marL="0" marR="0" lvl="0" indent="0" algn="l" defTabSz="342872" rtl="0" eaLnBrk="1" fontAlgn="auto" latinLnBrk="0" hangingPunct="1">
                        <a:lnSpc>
                          <a:spcPct val="100000"/>
                        </a:lnSpc>
                        <a:spcBef>
                          <a:spcPts val="0"/>
                        </a:spcBef>
                        <a:spcAft>
                          <a:spcPts val="0"/>
                        </a:spcAft>
                        <a:buClrTx/>
                        <a:buSzTx/>
                        <a:buFontTx/>
                        <a:buNone/>
                        <a:tabLst/>
                        <a:defRPr/>
                      </a:pPr>
                      <a:r>
                        <a:rPr lang="en-AU" sz="1100" b="1" dirty="0">
                          <a:solidFill>
                            <a:schemeClr val="accent1"/>
                          </a:solidFill>
                          <a:latin typeface="+mn-lt"/>
                          <a:ea typeface="Roboto Medium" panose="02000000000000000000" pitchFamily="2" charset="0"/>
                          <a:cs typeface="Roboto Medium" panose="02000000000000000000" pitchFamily="2" charset="0"/>
                        </a:rPr>
                        <a:t>Secondary school Religious Studies and </a:t>
                      </a:r>
                    </a:p>
                    <a:p>
                      <a:pPr marL="0" marR="0" lvl="0" indent="0" algn="l" defTabSz="342872" rtl="0" eaLnBrk="1" fontAlgn="auto" latinLnBrk="0" hangingPunct="1">
                        <a:lnSpc>
                          <a:spcPct val="100000"/>
                        </a:lnSpc>
                        <a:spcBef>
                          <a:spcPts val="0"/>
                        </a:spcBef>
                        <a:spcAft>
                          <a:spcPts val="0"/>
                        </a:spcAft>
                        <a:buClrTx/>
                        <a:buSzTx/>
                        <a:buFontTx/>
                        <a:buNone/>
                        <a:tabLst/>
                        <a:defRPr/>
                      </a:pPr>
                      <a:r>
                        <a:rPr lang="en-AU" sz="1100" b="1" dirty="0">
                          <a:solidFill>
                            <a:schemeClr val="accent1"/>
                          </a:solidFill>
                          <a:latin typeface="+mn-lt"/>
                          <a:ea typeface="Roboto Medium" panose="02000000000000000000" pitchFamily="2" charset="0"/>
                          <a:cs typeface="Roboto Medium" panose="02000000000000000000" pitchFamily="2" charset="0"/>
                        </a:rPr>
                        <a:t>Catholic Social Teaching Principles:</a:t>
                      </a:r>
                      <a:endParaRPr lang="en-AU" sz="1100" b="1" dirty="0">
                        <a:solidFill>
                          <a:schemeClr val="accent1"/>
                        </a:solidFill>
                        <a:latin typeface="+mn-lt"/>
                        <a:ea typeface="Roboto Medium"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0892224"/>
                  </a:ext>
                </a:extLst>
              </a:tr>
            </a:tbl>
          </a:graphicData>
        </a:graphic>
      </p:graphicFrame>
      <p:pic>
        <p:nvPicPr>
          <p:cNvPr id="3" name="Picture 2">
            <a:extLst>
              <a:ext uri="{FF2B5EF4-FFF2-40B4-BE49-F238E27FC236}">
                <a16:creationId xmlns:a16="http://schemas.microsoft.com/office/drawing/2014/main" id="{C3253036-7CFD-4FE8-92D0-861D3E102C9A}"/>
              </a:ext>
            </a:extLst>
          </p:cNvPr>
          <p:cNvPicPr>
            <a:picLocks noChangeAspect="1"/>
          </p:cNvPicPr>
          <p:nvPr/>
        </p:nvPicPr>
        <p:blipFill>
          <a:blip r:embed="rId2"/>
          <a:stretch>
            <a:fillRect/>
          </a:stretch>
        </p:blipFill>
        <p:spPr>
          <a:xfrm>
            <a:off x="6683678" y="1878566"/>
            <a:ext cx="873151" cy="947593"/>
          </a:xfrm>
          <a:prstGeom prst="rect">
            <a:avLst/>
          </a:prstGeom>
        </p:spPr>
      </p:pic>
      <p:pic>
        <p:nvPicPr>
          <p:cNvPr id="13" name="Picture 12">
            <a:extLst>
              <a:ext uri="{FF2B5EF4-FFF2-40B4-BE49-F238E27FC236}">
                <a16:creationId xmlns:a16="http://schemas.microsoft.com/office/drawing/2014/main" id="{D0C37CE1-555E-4E0C-82D6-FF4C3C253F79}"/>
              </a:ext>
            </a:extLst>
          </p:cNvPr>
          <p:cNvPicPr>
            <a:picLocks noChangeAspect="1"/>
          </p:cNvPicPr>
          <p:nvPr/>
        </p:nvPicPr>
        <p:blipFill>
          <a:blip r:embed="rId3"/>
          <a:stretch>
            <a:fillRect/>
          </a:stretch>
        </p:blipFill>
        <p:spPr>
          <a:xfrm>
            <a:off x="6683678" y="3280035"/>
            <a:ext cx="751807" cy="751807"/>
          </a:xfrm>
          <a:prstGeom prst="rect">
            <a:avLst/>
          </a:prstGeom>
        </p:spPr>
      </p:pic>
      <p:pic>
        <p:nvPicPr>
          <p:cNvPr id="15" name="Picture 14">
            <a:extLst>
              <a:ext uri="{FF2B5EF4-FFF2-40B4-BE49-F238E27FC236}">
                <a16:creationId xmlns:a16="http://schemas.microsoft.com/office/drawing/2014/main" id="{F1DBD36C-E870-41BF-9EE9-DC49CAFD84A3}"/>
              </a:ext>
            </a:extLst>
          </p:cNvPr>
          <p:cNvPicPr>
            <a:picLocks noChangeAspect="1"/>
          </p:cNvPicPr>
          <p:nvPr/>
        </p:nvPicPr>
        <p:blipFill>
          <a:blip r:embed="rId4"/>
          <a:stretch>
            <a:fillRect/>
          </a:stretch>
        </p:blipFill>
        <p:spPr>
          <a:xfrm>
            <a:off x="6573518" y="4453391"/>
            <a:ext cx="1047878" cy="1047878"/>
          </a:xfrm>
          <a:prstGeom prst="rect">
            <a:avLst/>
          </a:prstGeom>
        </p:spPr>
      </p:pic>
    </p:spTree>
    <p:extLst>
      <p:ext uri="{BB962C8B-B14F-4D97-AF65-F5344CB8AC3E}">
        <p14:creationId xmlns:p14="http://schemas.microsoft.com/office/powerpoint/2010/main" val="2397797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F3BEDE-5AA6-4659-A225-74FF61336666}"/>
              </a:ext>
            </a:extLst>
          </p:cNvPr>
          <p:cNvSpPr>
            <a:spLocks noGrp="1"/>
          </p:cNvSpPr>
          <p:nvPr>
            <p:ph type="body" sz="quarter" idx="10"/>
          </p:nvPr>
        </p:nvSpPr>
        <p:spPr/>
        <p:txBody>
          <a:bodyPr lIns="91440" tIns="45720" rIns="91440" bIns="45720" anchor="t">
            <a:noAutofit/>
          </a:bodyPr>
          <a:lstStyle/>
          <a:p>
            <a:r>
              <a:rPr lang="en-US" dirty="0"/>
              <a:t>The 7 goals for the Laudato Si' Action Plan</a:t>
            </a:r>
          </a:p>
        </p:txBody>
      </p:sp>
      <p:sp>
        <p:nvSpPr>
          <p:cNvPr id="4" name="Text Placeholder 3">
            <a:extLst>
              <a:ext uri="{FF2B5EF4-FFF2-40B4-BE49-F238E27FC236}">
                <a16:creationId xmlns:a16="http://schemas.microsoft.com/office/drawing/2014/main" id="{DECAA4C9-95BB-4C96-A879-83EB397720BD}"/>
              </a:ext>
            </a:extLst>
          </p:cNvPr>
          <p:cNvSpPr>
            <a:spLocks noGrp="1"/>
          </p:cNvSpPr>
          <p:nvPr>
            <p:ph type="body" sz="quarter" idx="11"/>
          </p:nvPr>
        </p:nvSpPr>
        <p:spPr>
          <a:xfrm>
            <a:off x="6812831" y="5181600"/>
            <a:ext cx="4959785" cy="224078"/>
          </a:xfrm>
        </p:spPr>
        <p:txBody>
          <a:bodyPr/>
          <a:lstStyle/>
          <a:p>
            <a:pPr algn="r"/>
            <a:r>
              <a:rPr lang="en-US" dirty="0"/>
              <a:t>Laudato Si’ Goals</a:t>
            </a:r>
            <a:endParaRPr lang="en-AU" dirty="0"/>
          </a:p>
        </p:txBody>
      </p:sp>
      <p:sp>
        <p:nvSpPr>
          <p:cNvPr id="5" name="Title 4">
            <a:extLst>
              <a:ext uri="{FF2B5EF4-FFF2-40B4-BE49-F238E27FC236}">
                <a16:creationId xmlns:a16="http://schemas.microsoft.com/office/drawing/2014/main" id="{0FFCD9A0-6DD5-4067-877B-B0B1B9563273}"/>
              </a:ext>
            </a:extLst>
          </p:cNvPr>
          <p:cNvSpPr>
            <a:spLocks noGrp="1"/>
          </p:cNvSpPr>
          <p:nvPr>
            <p:ph type="title"/>
          </p:nvPr>
        </p:nvSpPr>
        <p:spPr/>
        <p:txBody>
          <a:bodyPr/>
          <a:lstStyle/>
          <a:p>
            <a:r>
              <a:rPr lang="en-AU" i="1" dirty="0">
                <a:solidFill>
                  <a:schemeClr val="accent2"/>
                </a:solidFill>
              </a:rPr>
              <a:t>LAUDATO SI' </a:t>
            </a:r>
            <a:r>
              <a:rPr lang="en-AU" dirty="0">
                <a:solidFill>
                  <a:schemeClr val="accent2"/>
                </a:solidFill>
              </a:rPr>
              <a:t>action platform</a:t>
            </a:r>
          </a:p>
          <a:p>
            <a:endParaRPr lang="en-US" dirty="0"/>
          </a:p>
        </p:txBody>
      </p:sp>
      <p:pic>
        <p:nvPicPr>
          <p:cNvPr id="10" name="Picture 9" descr="A picture containing shape&#10;&#10;Description automatically generated">
            <a:extLst>
              <a:ext uri="{FF2B5EF4-FFF2-40B4-BE49-F238E27FC236}">
                <a16:creationId xmlns:a16="http://schemas.microsoft.com/office/drawing/2014/main" id="{4D97812D-14FD-4680-94C1-02AA6A8D3B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4442"/>
          <a:stretch/>
        </p:blipFill>
        <p:spPr>
          <a:xfrm>
            <a:off x="6647386" y="411567"/>
            <a:ext cx="5356124" cy="4770033"/>
          </a:xfrm>
          <a:prstGeom prst="rect">
            <a:avLst/>
          </a:prstGeom>
        </p:spPr>
      </p:pic>
      <p:sp>
        <p:nvSpPr>
          <p:cNvPr id="12" name="Text Placeholder 3">
            <a:extLst>
              <a:ext uri="{FF2B5EF4-FFF2-40B4-BE49-F238E27FC236}">
                <a16:creationId xmlns:a16="http://schemas.microsoft.com/office/drawing/2014/main" id="{16606658-EAA2-4FAF-A362-81D77241D0DF}"/>
              </a:ext>
            </a:extLst>
          </p:cNvPr>
          <p:cNvSpPr txBox="1">
            <a:spLocks/>
          </p:cNvSpPr>
          <p:nvPr/>
        </p:nvSpPr>
        <p:spPr>
          <a:xfrm>
            <a:off x="515253" y="2595676"/>
            <a:ext cx="5314145" cy="3798800"/>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400" kern="1200" cap="none" baseline="0">
                <a:solidFill>
                  <a:schemeClr val="bg1"/>
                </a:solidFill>
                <a:latin typeface="Arial"/>
                <a:ea typeface="+mn-ea"/>
                <a:cs typeface="Arial"/>
              </a:defRPr>
            </a:lvl1pPr>
            <a:lvl2pPr marL="0" indent="0" algn="l" defTabSz="685800" rtl="0" eaLnBrk="1" latinLnBrk="0" hangingPunct="1">
              <a:lnSpc>
                <a:spcPct val="90000"/>
              </a:lnSpc>
              <a:spcBef>
                <a:spcPts val="188"/>
              </a:spcBef>
              <a:buFontTx/>
              <a:buNone/>
              <a:defRPr sz="1400" kern="1200" cap="all">
                <a:solidFill>
                  <a:schemeClr val="bg1"/>
                </a:solidFill>
                <a:latin typeface="Arial"/>
                <a:ea typeface="+mn-ea"/>
                <a:cs typeface="Arial"/>
              </a:defRPr>
            </a:lvl2pPr>
            <a:lvl3pPr marL="0" indent="-134991" algn="l" defTabSz="685800" rtl="0" eaLnBrk="1" latinLnBrk="0" hangingPunct="1">
              <a:lnSpc>
                <a:spcPct val="90000"/>
              </a:lnSpc>
              <a:spcBef>
                <a:spcPts val="188"/>
              </a:spcBef>
              <a:buFont typeface="Arial"/>
              <a:buChar char="•"/>
              <a:defRPr sz="1400" kern="1200">
                <a:solidFill>
                  <a:schemeClr val="bg1"/>
                </a:solidFill>
                <a:latin typeface="Arial"/>
                <a:ea typeface="+mn-ea"/>
                <a:cs typeface="Arial"/>
              </a:defRPr>
            </a:lvl3pPr>
            <a:lvl4pPr marL="323977" indent="-171438" algn="l" defTabSz="685800" rtl="0" eaLnBrk="1" latinLnBrk="0" hangingPunct="1">
              <a:lnSpc>
                <a:spcPct val="90000"/>
              </a:lnSpc>
              <a:spcBef>
                <a:spcPts val="188"/>
              </a:spcBef>
              <a:buFont typeface="Arial"/>
              <a:buChar char="•"/>
              <a:defRPr sz="1400" kern="1200">
                <a:solidFill>
                  <a:schemeClr val="bg1"/>
                </a:solidFill>
                <a:latin typeface="Arial"/>
                <a:ea typeface="+mn-ea"/>
                <a:cs typeface="Arial"/>
              </a:defRPr>
            </a:lvl4pPr>
            <a:lvl5pPr marL="445468" indent="-134991" algn="l" defTabSz="685800" rtl="0" eaLnBrk="1" latinLnBrk="0" hangingPunct="1">
              <a:lnSpc>
                <a:spcPct val="90000"/>
              </a:lnSpc>
              <a:spcBef>
                <a:spcPts val="188"/>
              </a:spcBef>
              <a:buFont typeface="Arial"/>
              <a:buChar char="•"/>
              <a:defRPr sz="1400" kern="1200">
                <a:solidFill>
                  <a:schemeClr val="bg1"/>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800" dirty="0">
                <a:solidFill>
                  <a:srgbClr val="0C244C"/>
                </a:solidFill>
              </a:rPr>
              <a:t>On the 24 May, 2020, the 5th anniversary of </a:t>
            </a:r>
            <a:r>
              <a:rPr lang="en-AU" sz="1800" i="1" dirty="0">
                <a:solidFill>
                  <a:srgbClr val="0C244C"/>
                </a:solidFill>
              </a:rPr>
              <a:t>Laudato Si’, Pope</a:t>
            </a:r>
            <a:r>
              <a:rPr lang="en-AU" sz="1800" dirty="0">
                <a:solidFill>
                  <a:srgbClr val="0C244C"/>
                </a:solidFill>
              </a:rPr>
              <a:t> Francis declared an </a:t>
            </a:r>
            <a:r>
              <a:rPr lang="en-AU" sz="1800" i="1" dirty="0">
                <a:solidFill>
                  <a:srgbClr val="0C244C"/>
                </a:solidFill>
              </a:rPr>
              <a:t>Anniversary Year of Laudato Si’. </a:t>
            </a:r>
            <a:endParaRPr lang="en-US" dirty="0"/>
          </a:p>
          <a:p>
            <a:pPr>
              <a:lnSpc>
                <a:spcPct val="100000"/>
              </a:lnSpc>
            </a:pPr>
            <a:r>
              <a:rPr lang="en-AU" sz="1800" dirty="0">
                <a:solidFill>
                  <a:srgbClr val="0C244C"/>
                </a:solidFill>
              </a:rPr>
              <a:t>He outlined a 7 year plan for action, which encompasses seven sectors in the community: families,</a:t>
            </a:r>
            <a:r>
              <a:rPr lang="en-AU" sz="1800" i="1" dirty="0">
                <a:solidFill>
                  <a:srgbClr val="0C244C"/>
                </a:solidFill>
              </a:rPr>
              <a:t> </a:t>
            </a:r>
            <a:r>
              <a:rPr lang="en-AU" sz="1800" dirty="0">
                <a:solidFill>
                  <a:srgbClr val="0C244C"/>
                </a:solidFill>
              </a:rPr>
              <a:t>dioceses, schools, universities, hospitals/healthcare centres, business/agricultural farms and religious orders. </a:t>
            </a:r>
            <a:endParaRPr lang="en-AU" dirty="0">
              <a:solidFill>
                <a:srgbClr val="FFFFFF"/>
              </a:solidFill>
            </a:endParaRPr>
          </a:p>
          <a:p>
            <a:pPr>
              <a:lnSpc>
                <a:spcPct val="100000"/>
              </a:lnSpc>
            </a:pPr>
            <a:r>
              <a:rPr lang="en-AU" sz="1800" dirty="0">
                <a:solidFill>
                  <a:srgbClr val="0C244C"/>
                </a:solidFill>
              </a:rPr>
              <a:t>He outlined seven Laudato Si’ goals or ways of measuring ecology in the spirit of Laudato Si’, which are shown in the diagram opposite.</a:t>
            </a:r>
            <a:endParaRPr lang="en-AU" dirty="0"/>
          </a:p>
          <a:p>
            <a:pPr>
              <a:lnSpc>
                <a:spcPct val="100000"/>
              </a:lnSpc>
            </a:pPr>
            <a:endParaRPr lang="en-US" sz="1800" dirty="0">
              <a:solidFill>
                <a:srgbClr val="0C244C"/>
              </a:solidFill>
            </a:endParaRPr>
          </a:p>
        </p:txBody>
      </p:sp>
      <p:sp>
        <p:nvSpPr>
          <p:cNvPr id="2" name="TextBox 1">
            <a:extLst>
              <a:ext uri="{FF2B5EF4-FFF2-40B4-BE49-F238E27FC236}">
                <a16:creationId xmlns:a16="http://schemas.microsoft.com/office/drawing/2014/main" id="{00265B6E-FD4F-4C93-9669-0EF9F9BB9B4F}"/>
              </a:ext>
            </a:extLst>
          </p:cNvPr>
          <p:cNvSpPr txBox="1"/>
          <p:nvPr/>
        </p:nvSpPr>
        <p:spPr>
          <a:xfrm>
            <a:off x="6647386" y="5663014"/>
            <a:ext cx="5724630" cy="369332"/>
          </a:xfrm>
          <a:prstGeom prst="rect">
            <a:avLst/>
          </a:prstGeom>
          <a:noFill/>
        </p:spPr>
        <p:txBody>
          <a:bodyPr wrap="square" rtlCol="0">
            <a:spAutoFit/>
          </a:bodyPr>
          <a:lstStyle/>
          <a:p>
            <a:r>
              <a:rPr lang="en-US" dirty="0">
                <a:solidFill>
                  <a:schemeClr val="accent6"/>
                </a:solidFill>
              </a:rPr>
              <a:t>Learn more at </a:t>
            </a:r>
            <a:r>
              <a:rPr lang="en-US" dirty="0">
                <a:hlinkClick r:id="rId4"/>
              </a:rPr>
              <a:t>laudatosiactionplatform.org  </a:t>
            </a:r>
            <a:endParaRPr lang="en-AU" dirty="0"/>
          </a:p>
        </p:txBody>
      </p:sp>
    </p:spTree>
    <p:extLst>
      <p:ext uri="{BB962C8B-B14F-4D97-AF65-F5344CB8AC3E}">
        <p14:creationId xmlns:p14="http://schemas.microsoft.com/office/powerpoint/2010/main" val="1573955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DC24BF-B6DC-4613-B92C-A87799D06E00}"/>
              </a:ext>
            </a:extLst>
          </p:cNvPr>
          <p:cNvSpPr>
            <a:spLocks noGrp="1"/>
          </p:cNvSpPr>
          <p:nvPr>
            <p:ph type="body" sz="quarter" idx="10"/>
          </p:nvPr>
        </p:nvSpPr>
        <p:spPr>
          <a:xfrm>
            <a:off x="342132" y="1234352"/>
            <a:ext cx="6660648" cy="4714928"/>
          </a:xfrm>
        </p:spPr>
        <p:txBody>
          <a:bodyPr lIns="91440" tIns="45720" rIns="91440" bIns="45720" anchor="t"/>
          <a:lstStyle/>
          <a:p>
            <a:pPr>
              <a:lnSpc>
                <a:spcPts val="2300"/>
              </a:lnSpc>
            </a:pPr>
            <a:r>
              <a:rPr lang="en-US" b="1" i="1" dirty="0">
                <a:solidFill>
                  <a:schemeClr val="accent2"/>
                </a:solidFill>
                <a:hlinkClick r:id="rId3"/>
              </a:rPr>
              <a:t>F</a:t>
            </a:r>
            <a:r>
              <a:rPr lang="en-AU" b="1" i="1" dirty="0">
                <a:solidFill>
                  <a:schemeClr val="accent2"/>
                </a:solidFill>
                <a:hlinkClick r:id="rId3"/>
              </a:rPr>
              <a:t>ratelli Tutti</a:t>
            </a:r>
            <a:r>
              <a:rPr lang="en-AU" b="1" dirty="0">
                <a:solidFill>
                  <a:schemeClr val="accent2"/>
                </a:solidFill>
                <a:hlinkClick r:id="rId3"/>
              </a:rPr>
              <a:t> </a:t>
            </a:r>
            <a:r>
              <a:rPr lang="en-AU" dirty="0">
                <a:solidFill>
                  <a:schemeClr val="accent2"/>
                </a:solidFill>
              </a:rPr>
              <a:t>is Pope Francis’ third encyclical and was published on the day of the feast of St Francis in October 2020. </a:t>
            </a:r>
            <a:r>
              <a:rPr lang="en-US" dirty="0">
                <a:solidFill>
                  <a:schemeClr val="accent2"/>
                </a:solidFill>
              </a:rPr>
              <a:t>It is an invitation to renewed social friendship and universal fraternity, a call to come together in solidarity.</a:t>
            </a:r>
          </a:p>
          <a:p>
            <a:pPr>
              <a:lnSpc>
                <a:spcPts val="2300"/>
              </a:lnSpc>
            </a:pPr>
            <a:r>
              <a:rPr lang="en-US" i="1" dirty="0">
                <a:solidFill>
                  <a:schemeClr val="accent2"/>
                </a:solidFill>
              </a:rPr>
              <a:t>Fratelli Tutti</a:t>
            </a:r>
            <a:r>
              <a:rPr lang="en-US" dirty="0">
                <a:solidFill>
                  <a:schemeClr val="accent2"/>
                </a:solidFill>
              </a:rPr>
              <a:t> provides a starting point for renewing our commitment to caring for our neighbour and for a global society built on justice and the common good.</a:t>
            </a:r>
          </a:p>
          <a:p>
            <a:pPr>
              <a:lnSpc>
                <a:spcPts val="2300"/>
              </a:lnSpc>
            </a:pPr>
            <a:endParaRPr lang="en-US" dirty="0">
              <a:solidFill>
                <a:schemeClr val="accent2"/>
              </a:solidFill>
            </a:endParaRPr>
          </a:p>
          <a:p>
            <a:pPr>
              <a:lnSpc>
                <a:spcPts val="2300"/>
              </a:lnSpc>
            </a:pPr>
            <a:endParaRPr lang="en-US" dirty="0">
              <a:solidFill>
                <a:schemeClr val="accent2"/>
              </a:solidFill>
            </a:endParaRPr>
          </a:p>
          <a:p>
            <a:pPr>
              <a:lnSpc>
                <a:spcPts val="2300"/>
              </a:lnSpc>
            </a:pPr>
            <a:br>
              <a:rPr lang="en-US" dirty="0">
                <a:solidFill>
                  <a:schemeClr val="accent2"/>
                </a:solidFill>
              </a:rPr>
            </a:br>
            <a:endParaRPr lang="en-AU" dirty="0">
              <a:solidFill>
                <a:schemeClr val="accent2"/>
              </a:solidFill>
            </a:endParaRPr>
          </a:p>
          <a:p>
            <a:pPr>
              <a:lnSpc>
                <a:spcPts val="2300"/>
              </a:lnSpc>
            </a:pPr>
            <a:r>
              <a:rPr lang="en-AU" dirty="0"/>
              <a:t>	</a:t>
            </a:r>
          </a:p>
          <a:p>
            <a:pPr>
              <a:lnSpc>
                <a:spcPts val="2300"/>
              </a:lnSpc>
            </a:pPr>
            <a:r>
              <a:rPr lang="en-AU" dirty="0"/>
              <a:t>           If we love our neighbour, should we be acting for</a:t>
            </a:r>
            <a:br>
              <a:rPr lang="en-AU" dirty="0"/>
            </a:br>
            <a:r>
              <a:rPr lang="en-AU" dirty="0"/>
              <a:t>           climate justice? </a:t>
            </a:r>
            <a:endParaRPr lang="en-US" dirty="0"/>
          </a:p>
          <a:p>
            <a:endParaRPr lang="en-US" dirty="0"/>
          </a:p>
          <a:p>
            <a:endParaRPr lang="en-US" dirty="0"/>
          </a:p>
        </p:txBody>
      </p:sp>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dirty="0"/>
              <a:t>Fratelli tutti</a:t>
            </a:r>
          </a:p>
        </p:txBody>
      </p:sp>
      <p:sp>
        <p:nvSpPr>
          <p:cNvPr id="5" name="Text Placeholder 4"/>
          <p:cNvSpPr>
            <a:spLocks noGrp="1"/>
          </p:cNvSpPr>
          <p:nvPr>
            <p:ph type="body" sz="quarter" idx="12"/>
          </p:nvPr>
        </p:nvSpPr>
        <p:spPr>
          <a:xfrm>
            <a:off x="7175500" y="5528582"/>
            <a:ext cx="4537075" cy="280987"/>
          </a:xfrm>
        </p:spPr>
        <p:txBody>
          <a:bodyPr/>
          <a:lstStyle/>
          <a:p>
            <a:r>
              <a:rPr lang="en-US" sz="900" dirty="0"/>
              <a:t>Community members dance and sing about water next to the new water pipe. Caritas Hwange, installed a solar powered piped water system into their village bringing fresh clean drinking water to the population for the first time. Photo Credit: Richard Wainwright/Caritas Australia</a:t>
            </a:r>
          </a:p>
        </p:txBody>
      </p:sp>
      <p:pic>
        <p:nvPicPr>
          <p:cNvPr id="8" name="Picture Placeholder 7" descr="47371364282_aaa6e3ba13_c.jpg" title="A group of African women wearing colourful clothing, smiling and holding buckets of water on their heads."/>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grpSp>
        <p:nvGrpSpPr>
          <p:cNvPr id="6" name="Group 5">
            <a:extLst>
              <a:ext uri="{FF2B5EF4-FFF2-40B4-BE49-F238E27FC236}">
                <a16:creationId xmlns:a16="http://schemas.microsoft.com/office/drawing/2014/main" id="{3CEC39F6-A903-4875-8426-A27C038E1A39}"/>
              </a:ext>
            </a:extLst>
          </p:cNvPr>
          <p:cNvGrpSpPr/>
          <p:nvPr/>
        </p:nvGrpSpPr>
        <p:grpSpPr>
          <a:xfrm>
            <a:off x="479425" y="5412012"/>
            <a:ext cx="483850" cy="423272"/>
            <a:chOff x="7387863" y="2018830"/>
            <a:chExt cx="1393239" cy="1217669"/>
          </a:xfrm>
          <a:solidFill>
            <a:srgbClr val="0D254A"/>
          </a:solidFill>
        </p:grpSpPr>
        <p:sp>
          <p:nvSpPr>
            <p:cNvPr id="7" name="Freeform 88"/>
            <p:cNvSpPr>
              <a:spLocks noEditPoints="1"/>
            </p:cNvSpPr>
            <p:nvPr/>
          </p:nvSpPr>
          <p:spPr bwMode="auto">
            <a:xfrm>
              <a:off x="7387863" y="2018830"/>
              <a:ext cx="1019444" cy="1132714"/>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9"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11" name="Picture 10">
            <a:extLst>
              <a:ext uri="{FF2B5EF4-FFF2-40B4-BE49-F238E27FC236}">
                <a16:creationId xmlns:a16="http://schemas.microsoft.com/office/drawing/2014/main" id="{905D581A-1282-414E-931E-8B55ADE2545A}"/>
              </a:ext>
            </a:extLst>
          </p:cNvPr>
          <p:cNvPicPr>
            <a:picLocks noChangeAspect="1"/>
          </p:cNvPicPr>
          <p:nvPr/>
        </p:nvPicPr>
        <p:blipFill>
          <a:blip r:embed="rId5"/>
          <a:stretch>
            <a:fillRect/>
          </a:stretch>
        </p:blipFill>
        <p:spPr>
          <a:xfrm>
            <a:off x="342132" y="3554916"/>
            <a:ext cx="6194073" cy="1664352"/>
          </a:xfrm>
          <a:prstGeom prst="rect">
            <a:avLst/>
          </a:prstGeom>
        </p:spPr>
      </p:pic>
    </p:spTree>
    <p:extLst>
      <p:ext uri="{BB962C8B-B14F-4D97-AF65-F5344CB8AC3E}">
        <p14:creationId xmlns:p14="http://schemas.microsoft.com/office/powerpoint/2010/main" val="1859481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DC24BF-B6DC-4613-B92C-A87799D06E00}"/>
              </a:ext>
            </a:extLst>
          </p:cNvPr>
          <p:cNvSpPr>
            <a:spLocks noGrp="1"/>
          </p:cNvSpPr>
          <p:nvPr>
            <p:ph type="body" sz="quarter" idx="10"/>
          </p:nvPr>
        </p:nvSpPr>
        <p:spPr>
          <a:xfrm>
            <a:off x="5567283" y="1813651"/>
            <a:ext cx="6292168" cy="4714928"/>
          </a:xfrm>
        </p:spPr>
        <p:txBody>
          <a:bodyPr lIns="91440" tIns="45720" rIns="91440" bIns="45720" anchor="t"/>
          <a:lstStyle/>
          <a:p>
            <a:pPr>
              <a:lnSpc>
                <a:spcPct val="100000"/>
              </a:lnSpc>
            </a:pPr>
            <a:r>
              <a:rPr lang="en-US" b="1" dirty="0"/>
              <a:t>Write</a:t>
            </a:r>
            <a:r>
              <a:rPr lang="en-US" dirty="0"/>
              <a:t> a short paragraph answering the following:</a:t>
            </a:r>
          </a:p>
          <a:p>
            <a:pPr marL="285750" indent="-285750">
              <a:lnSpc>
                <a:spcPct val="100000"/>
              </a:lnSpc>
              <a:buFont typeface="Arial,Sans-Serif"/>
              <a:buChar char="•"/>
            </a:pPr>
            <a:r>
              <a:rPr lang="en-US" dirty="0"/>
              <a:t>How does climate change and environmental degradation affect the conditions necessary to live a life with dignity?</a:t>
            </a:r>
          </a:p>
          <a:p>
            <a:pPr marL="285750" indent="-285750">
              <a:lnSpc>
                <a:spcPct val="100000"/>
              </a:lnSpc>
              <a:buFont typeface="Arial,Sans-Serif"/>
              <a:buChar char="•"/>
            </a:pPr>
            <a:r>
              <a:rPr lang="en-US" dirty="0"/>
              <a:t>How can we demonstrate our preferential option for people experiencing poverty?</a:t>
            </a:r>
          </a:p>
          <a:p>
            <a:pPr marL="285750" indent="-285750">
              <a:lnSpc>
                <a:spcPct val="100000"/>
              </a:lnSpc>
              <a:buFont typeface="Arial,Sans-Serif"/>
              <a:buChar char="•"/>
            </a:pPr>
            <a:r>
              <a:rPr lang="en-US" dirty="0"/>
              <a:t>Why is caring for creation working for the common good?</a:t>
            </a:r>
          </a:p>
          <a:p>
            <a:pPr marL="285750" indent="-285750">
              <a:lnSpc>
                <a:spcPct val="100000"/>
              </a:lnSpc>
              <a:buFont typeface="Arial,Sans-Serif"/>
              <a:buChar char="•"/>
            </a:pPr>
            <a:r>
              <a:rPr lang="en-US" dirty="0"/>
              <a:t>Solidarity is highlighted in </a:t>
            </a:r>
            <a:r>
              <a:rPr lang="en-US" i="1" dirty="0"/>
              <a:t>Laudato Si’ </a:t>
            </a:r>
            <a:r>
              <a:rPr lang="en-US" dirty="0"/>
              <a:t>and </a:t>
            </a:r>
            <a:r>
              <a:rPr lang="en-US" i="1" dirty="0"/>
              <a:t>Fratelli Tutti - W</a:t>
            </a:r>
            <a:r>
              <a:rPr lang="en-US" dirty="0"/>
              <a:t>hat is meant by intergenerational solidarity? </a:t>
            </a:r>
          </a:p>
          <a:p>
            <a:pPr marL="285750" indent="-285750">
              <a:lnSpc>
                <a:spcPct val="100000"/>
              </a:lnSpc>
              <a:buFont typeface="Arial,Sans-Serif"/>
              <a:buChar char="•"/>
            </a:pPr>
            <a:r>
              <a:rPr lang="en-US" dirty="0"/>
              <a:t>Are we listening to those most impacted by a change in climate and rising sea levels?</a:t>
            </a:r>
          </a:p>
          <a:p>
            <a:pPr>
              <a:lnSpc>
                <a:spcPct val="100000"/>
              </a:lnSpc>
            </a:pPr>
            <a:r>
              <a:rPr lang="en-US" b="1" dirty="0"/>
              <a:t>Familiarise</a:t>
            </a:r>
            <a:r>
              <a:rPr lang="en-US" dirty="0"/>
              <a:t> </a:t>
            </a:r>
            <a:r>
              <a:rPr lang="en-US" dirty="0">
                <a:solidFill>
                  <a:schemeClr val="accent2"/>
                </a:solidFill>
              </a:rPr>
              <a:t>yourself with the other Catholic Social </a:t>
            </a:r>
            <a:r>
              <a:rPr lang="en-US" dirty="0"/>
              <a:t>Teaching Principles </a:t>
            </a:r>
            <a:r>
              <a:rPr lang="en-US" dirty="0">
                <a:hlinkClick r:id="rId3"/>
              </a:rPr>
              <a:t>here</a:t>
            </a:r>
            <a:r>
              <a:rPr lang="en-US" dirty="0"/>
              <a:t>.</a:t>
            </a:r>
          </a:p>
          <a:p>
            <a:pPr>
              <a:lnSpc>
                <a:spcPct val="100000"/>
              </a:lnSpc>
            </a:pPr>
            <a:endParaRPr lang="en-US" dirty="0"/>
          </a:p>
        </p:txBody>
      </p:sp>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dirty="0"/>
              <a:t>Catholic social teaching Activity</a:t>
            </a:r>
          </a:p>
        </p:txBody>
      </p:sp>
      <p:pic>
        <p:nvPicPr>
          <p:cNvPr id="4" name="Picture 3">
            <a:hlinkClick r:id="rId4"/>
            <a:extLst>
              <a:ext uri="{FF2B5EF4-FFF2-40B4-BE49-F238E27FC236}">
                <a16:creationId xmlns:a16="http://schemas.microsoft.com/office/drawing/2014/main" id="{BA6F6A1F-DBD6-4782-9490-570C430D70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8034" y="3146193"/>
            <a:ext cx="4197480" cy="2982491"/>
          </a:xfrm>
          <a:prstGeom prst="rect">
            <a:avLst/>
          </a:prstGeom>
        </p:spPr>
      </p:pic>
      <p:pic>
        <p:nvPicPr>
          <p:cNvPr id="16" name="Picture 15">
            <a:extLst>
              <a:ext uri="{FF2B5EF4-FFF2-40B4-BE49-F238E27FC236}">
                <a16:creationId xmlns:a16="http://schemas.microsoft.com/office/drawing/2014/main" id="{F5778580-1119-4969-A186-65E4B6CD4C4A}"/>
              </a:ext>
            </a:extLst>
          </p:cNvPr>
          <p:cNvPicPr>
            <a:picLocks noChangeAspect="1"/>
          </p:cNvPicPr>
          <p:nvPr/>
        </p:nvPicPr>
        <p:blipFill>
          <a:blip r:embed="rId6"/>
          <a:stretch>
            <a:fillRect/>
          </a:stretch>
        </p:blipFill>
        <p:spPr>
          <a:xfrm>
            <a:off x="242761" y="1234352"/>
            <a:ext cx="5151566" cy="542591"/>
          </a:xfrm>
          <a:prstGeom prst="rect">
            <a:avLst/>
          </a:prstGeom>
        </p:spPr>
      </p:pic>
      <p:grpSp>
        <p:nvGrpSpPr>
          <p:cNvPr id="17" name="Group 16">
            <a:extLst>
              <a:ext uri="{FF2B5EF4-FFF2-40B4-BE49-F238E27FC236}">
                <a16:creationId xmlns:a16="http://schemas.microsoft.com/office/drawing/2014/main" id="{E0E0688A-02D5-463C-8FCD-0020DEBCDE12}"/>
              </a:ext>
            </a:extLst>
          </p:cNvPr>
          <p:cNvGrpSpPr/>
          <p:nvPr/>
        </p:nvGrpSpPr>
        <p:grpSpPr>
          <a:xfrm rot="4471878">
            <a:off x="199842" y="2450673"/>
            <a:ext cx="575421" cy="675115"/>
            <a:chOff x="1823653" y="4076772"/>
            <a:chExt cx="402496" cy="472230"/>
          </a:xfrm>
        </p:grpSpPr>
        <p:sp>
          <p:nvSpPr>
            <p:cNvPr id="18" name="Freeform: Shape 36">
              <a:extLst>
                <a:ext uri="{FF2B5EF4-FFF2-40B4-BE49-F238E27FC236}">
                  <a16:creationId xmlns:a16="http://schemas.microsoft.com/office/drawing/2014/main" id="{6216A290-C6DC-4014-A538-E37A6A86802C}"/>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9" name="Freeform: Shape 37">
              <a:extLst>
                <a:ext uri="{FF2B5EF4-FFF2-40B4-BE49-F238E27FC236}">
                  <a16:creationId xmlns:a16="http://schemas.microsoft.com/office/drawing/2014/main" id="{E81893AB-202C-4405-9918-733692AE3427}"/>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38">
              <a:extLst>
                <a:ext uri="{FF2B5EF4-FFF2-40B4-BE49-F238E27FC236}">
                  <a16:creationId xmlns:a16="http://schemas.microsoft.com/office/drawing/2014/main" id="{78B1AED0-8C0C-493E-A2BE-F32726DA1BD9}"/>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1" name="Freeform: Shape 39">
              <a:extLst>
                <a:ext uri="{FF2B5EF4-FFF2-40B4-BE49-F238E27FC236}">
                  <a16:creationId xmlns:a16="http://schemas.microsoft.com/office/drawing/2014/main" id="{17F9DC5A-EF3B-41ED-B6A0-B5E852D217D6}"/>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40">
              <a:extLst>
                <a:ext uri="{FF2B5EF4-FFF2-40B4-BE49-F238E27FC236}">
                  <a16:creationId xmlns:a16="http://schemas.microsoft.com/office/drawing/2014/main" id="{842BFEE0-0C79-4298-B4F6-BF4C6A9C521F}"/>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41">
              <a:extLst>
                <a:ext uri="{FF2B5EF4-FFF2-40B4-BE49-F238E27FC236}">
                  <a16:creationId xmlns:a16="http://schemas.microsoft.com/office/drawing/2014/main" id="{2A29B970-33B9-4AE4-B4C6-5A6831C62BB7}"/>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42">
              <a:extLst>
                <a:ext uri="{FF2B5EF4-FFF2-40B4-BE49-F238E27FC236}">
                  <a16:creationId xmlns:a16="http://schemas.microsoft.com/office/drawing/2014/main" id="{B556D4B4-6B68-48FD-8C04-D398EAA429C6}"/>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43">
              <a:extLst>
                <a:ext uri="{FF2B5EF4-FFF2-40B4-BE49-F238E27FC236}">
                  <a16:creationId xmlns:a16="http://schemas.microsoft.com/office/drawing/2014/main" id="{CB508D58-ABD5-4DFB-8E5D-C3D26A1AC247}"/>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44">
              <a:extLst>
                <a:ext uri="{FF2B5EF4-FFF2-40B4-BE49-F238E27FC236}">
                  <a16:creationId xmlns:a16="http://schemas.microsoft.com/office/drawing/2014/main" id="{E5F0FD0C-39E0-4AAB-9623-AC3D65CDAE05}"/>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45">
              <a:extLst>
                <a:ext uri="{FF2B5EF4-FFF2-40B4-BE49-F238E27FC236}">
                  <a16:creationId xmlns:a16="http://schemas.microsoft.com/office/drawing/2014/main" id="{2D2A7F2E-1AA9-43E8-BD60-B27B0DD1A852}"/>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46">
              <a:extLst>
                <a:ext uri="{FF2B5EF4-FFF2-40B4-BE49-F238E27FC236}">
                  <a16:creationId xmlns:a16="http://schemas.microsoft.com/office/drawing/2014/main" id="{C42ADA61-285F-414F-A6BC-BAE688986E26}"/>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sp>
        <p:nvSpPr>
          <p:cNvPr id="29" name="Rectangle 28">
            <a:extLst>
              <a:ext uri="{FF2B5EF4-FFF2-40B4-BE49-F238E27FC236}">
                <a16:creationId xmlns:a16="http://schemas.microsoft.com/office/drawing/2014/main" id="{3FBE8F15-27A6-42D3-BAC7-8533DD00257F}"/>
              </a:ext>
            </a:extLst>
          </p:cNvPr>
          <p:cNvSpPr/>
          <p:nvPr/>
        </p:nvSpPr>
        <p:spPr>
          <a:xfrm>
            <a:off x="144761" y="1738555"/>
            <a:ext cx="5330529" cy="1200329"/>
          </a:xfrm>
          <a:prstGeom prst="rect">
            <a:avLst/>
          </a:prstGeom>
        </p:spPr>
        <p:txBody>
          <a:bodyPr wrap="square">
            <a:spAutoFit/>
          </a:bodyPr>
          <a:lstStyle/>
          <a:p>
            <a:pPr>
              <a:lnSpc>
                <a:spcPct val="100000"/>
              </a:lnSpc>
            </a:pPr>
            <a:r>
              <a:rPr lang="en-US" dirty="0">
                <a:solidFill>
                  <a:schemeClr val="accent2"/>
                </a:solidFill>
              </a:rPr>
              <a:t>Care for our Common Home is a Catholic Social Teaching Principle. </a:t>
            </a:r>
          </a:p>
          <a:p>
            <a:pPr>
              <a:lnSpc>
                <a:spcPct val="100000"/>
              </a:lnSpc>
            </a:pPr>
            <a:endParaRPr lang="en-US" b="1" dirty="0">
              <a:solidFill>
                <a:schemeClr val="accent2"/>
              </a:solidFill>
            </a:endParaRPr>
          </a:p>
          <a:p>
            <a:pPr>
              <a:lnSpc>
                <a:spcPct val="100000"/>
              </a:lnSpc>
            </a:pPr>
            <a:r>
              <a:rPr lang="en-US" b="1" dirty="0">
                <a:solidFill>
                  <a:schemeClr val="accent2"/>
                </a:solidFill>
              </a:rPr>
              <a:t>          </a:t>
            </a:r>
            <a:r>
              <a:rPr lang="en-US" dirty="0">
                <a:solidFill>
                  <a:schemeClr val="accent2"/>
                </a:solidFill>
              </a:rPr>
              <a:t>Watch the </a:t>
            </a:r>
            <a:r>
              <a:rPr lang="en-US" dirty="0">
                <a:solidFill>
                  <a:srgbClr val="FF0000"/>
                </a:solidFill>
                <a:hlinkClick r:id="rId4"/>
              </a:rPr>
              <a:t>Care for Our Common Home clip</a:t>
            </a:r>
            <a:r>
              <a:rPr lang="en-US" dirty="0"/>
              <a:t>. </a:t>
            </a:r>
          </a:p>
        </p:txBody>
      </p:sp>
      <p:sp>
        <p:nvSpPr>
          <p:cNvPr id="30" name="Round Diagonal Corner Rectangle 5">
            <a:extLst>
              <a:ext uri="{FF2B5EF4-FFF2-40B4-BE49-F238E27FC236}">
                <a16:creationId xmlns:a16="http://schemas.microsoft.com/office/drawing/2014/main" id="{284F0284-8BCA-446E-A006-A87DB5FE4C2E}"/>
              </a:ext>
            </a:extLst>
          </p:cNvPr>
          <p:cNvSpPr/>
          <p:nvPr/>
        </p:nvSpPr>
        <p:spPr>
          <a:xfrm>
            <a:off x="5454679" y="1289477"/>
            <a:ext cx="6590437" cy="4800296"/>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31" name="Group 156">
            <a:extLst>
              <a:ext uri="{FF2B5EF4-FFF2-40B4-BE49-F238E27FC236}">
                <a16:creationId xmlns:a16="http://schemas.microsoft.com/office/drawing/2014/main" id="{09C3F7DA-ADE1-40D5-A964-E15452C340C2}"/>
              </a:ext>
            </a:extLst>
          </p:cNvPr>
          <p:cNvGrpSpPr>
            <a:grpSpLocks noChangeAspect="1"/>
          </p:cNvGrpSpPr>
          <p:nvPr/>
        </p:nvGrpSpPr>
        <p:grpSpPr bwMode="auto">
          <a:xfrm>
            <a:off x="7921830" y="1397992"/>
            <a:ext cx="428347" cy="378951"/>
            <a:chOff x="3411" y="2522"/>
            <a:chExt cx="689" cy="661"/>
          </a:xfrm>
        </p:grpSpPr>
        <p:sp>
          <p:nvSpPr>
            <p:cNvPr id="32" name="AutoShape 155">
              <a:extLst>
                <a:ext uri="{FF2B5EF4-FFF2-40B4-BE49-F238E27FC236}">
                  <a16:creationId xmlns:a16="http://schemas.microsoft.com/office/drawing/2014/main" id="{D4EEBC63-F277-4327-BE49-D2F7320BD03A}"/>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33" name="Freeform 157">
              <a:extLst>
                <a:ext uri="{FF2B5EF4-FFF2-40B4-BE49-F238E27FC236}">
                  <a16:creationId xmlns:a16="http://schemas.microsoft.com/office/drawing/2014/main" id="{C8BCA205-8715-4419-84B6-F6C6D4F7A2DB}"/>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4" name="Freeform 158">
              <a:extLst>
                <a:ext uri="{FF2B5EF4-FFF2-40B4-BE49-F238E27FC236}">
                  <a16:creationId xmlns:a16="http://schemas.microsoft.com/office/drawing/2014/main" id="{335F08EC-50B1-47BF-9E94-816F19A7CD73}"/>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5" name="Freeform 159">
              <a:extLst>
                <a:ext uri="{FF2B5EF4-FFF2-40B4-BE49-F238E27FC236}">
                  <a16:creationId xmlns:a16="http://schemas.microsoft.com/office/drawing/2014/main" id="{0B295C59-B44C-4FC5-83DA-A524767D1D7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6" name="Freeform 160">
              <a:extLst>
                <a:ext uri="{FF2B5EF4-FFF2-40B4-BE49-F238E27FC236}">
                  <a16:creationId xmlns:a16="http://schemas.microsoft.com/office/drawing/2014/main" id="{F50445A4-0911-45A5-AB75-C24CBC5D3C33}"/>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7" name="Freeform 161">
              <a:extLst>
                <a:ext uri="{FF2B5EF4-FFF2-40B4-BE49-F238E27FC236}">
                  <a16:creationId xmlns:a16="http://schemas.microsoft.com/office/drawing/2014/main" id="{DD0F8C78-905E-4B57-95BC-8F457C884DEC}"/>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8" name="Freeform 162">
              <a:extLst>
                <a:ext uri="{FF2B5EF4-FFF2-40B4-BE49-F238E27FC236}">
                  <a16:creationId xmlns:a16="http://schemas.microsoft.com/office/drawing/2014/main" id="{8F757D54-5819-4AB1-8A06-4769D1C2FDC1}"/>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39" name="TextBox 38">
            <a:extLst>
              <a:ext uri="{FF2B5EF4-FFF2-40B4-BE49-F238E27FC236}">
                <a16:creationId xmlns:a16="http://schemas.microsoft.com/office/drawing/2014/main" id="{81EFA7A3-1FE6-449F-8BEF-FF5F0202998C}"/>
              </a:ext>
            </a:extLst>
          </p:cNvPr>
          <p:cNvSpPr txBox="1"/>
          <p:nvPr/>
        </p:nvSpPr>
        <p:spPr>
          <a:xfrm>
            <a:off x="8548099" y="1447017"/>
            <a:ext cx="1148301" cy="369332"/>
          </a:xfrm>
          <a:prstGeom prst="rect">
            <a:avLst/>
          </a:prstGeom>
          <a:noFill/>
        </p:spPr>
        <p:txBody>
          <a:bodyPr wrap="square" rtlCol="0">
            <a:spAutoFit/>
          </a:bodyPr>
          <a:lstStyle/>
          <a:p>
            <a:r>
              <a:rPr lang="en-US" b="1" dirty="0">
                <a:solidFill>
                  <a:schemeClr val="accent2"/>
                </a:solidFill>
              </a:rPr>
              <a:t>TASK</a:t>
            </a:r>
            <a:endParaRPr lang="en-AU" b="1" dirty="0">
              <a:solidFill>
                <a:schemeClr val="accent2"/>
              </a:solidFill>
            </a:endParaRPr>
          </a:p>
        </p:txBody>
      </p:sp>
    </p:spTree>
    <p:extLst>
      <p:ext uri="{BB962C8B-B14F-4D97-AF65-F5344CB8AC3E}">
        <p14:creationId xmlns:p14="http://schemas.microsoft.com/office/powerpoint/2010/main" val="4002991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1" title="A group of students standing on the steps of a church, with a giant Project Compassion box and visiting speake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1600" y="2151599"/>
            <a:ext cx="12192001" cy="4076055"/>
          </a:xfrm>
          <a:prstGeom prst="rect">
            <a:avLst/>
          </a:prstGeom>
        </p:spPr>
      </p:pic>
      <p:sp>
        <p:nvSpPr>
          <p:cNvPr id="2" name="Title 1"/>
          <p:cNvSpPr>
            <a:spLocks noGrp="1"/>
          </p:cNvSpPr>
          <p:nvPr>
            <p:ph type="ctrTitle"/>
          </p:nvPr>
        </p:nvSpPr>
        <p:spPr>
          <a:xfrm>
            <a:off x="309966" y="0"/>
            <a:ext cx="9144000" cy="1440160"/>
          </a:xfrm>
        </p:spPr>
        <p:txBody>
          <a:bodyPr/>
          <a:lstStyle/>
          <a:p>
            <a:r>
              <a:rPr lang="en-US" dirty="0"/>
              <a:t>Part three: act</a:t>
            </a:r>
          </a:p>
        </p:txBody>
      </p:sp>
      <p:sp>
        <p:nvSpPr>
          <p:cNvPr id="7" name="TextBox 6">
            <a:extLst>
              <a:ext uri="{FF2B5EF4-FFF2-40B4-BE49-F238E27FC236}">
                <a16:creationId xmlns:a16="http://schemas.microsoft.com/office/drawing/2014/main" id="{3ADC7BEB-CC9D-4E2D-9B45-F80B4585DFF9}"/>
              </a:ext>
            </a:extLst>
          </p:cNvPr>
          <p:cNvSpPr txBox="1"/>
          <p:nvPr/>
        </p:nvSpPr>
        <p:spPr>
          <a:xfrm>
            <a:off x="7178311" y="6002030"/>
            <a:ext cx="4950097" cy="230832"/>
          </a:xfrm>
          <a:prstGeom prst="rect">
            <a:avLst/>
          </a:prstGeom>
          <a:noFill/>
        </p:spPr>
        <p:txBody>
          <a:bodyPr wrap="square" rtlCol="0">
            <a:spAutoFit/>
          </a:bodyPr>
          <a:lstStyle/>
          <a:p>
            <a:pPr algn="r"/>
            <a:r>
              <a:rPr lang="en-US" sz="900" dirty="0">
                <a:solidFill>
                  <a:schemeClr val="bg1"/>
                </a:solidFill>
                <a:cs typeface="Arial"/>
              </a:rPr>
              <a:t>Photo Credit: Caritas Australia</a:t>
            </a:r>
          </a:p>
        </p:txBody>
      </p:sp>
    </p:spTree>
    <p:extLst>
      <p:ext uri="{BB962C8B-B14F-4D97-AF65-F5344CB8AC3E}">
        <p14:creationId xmlns:p14="http://schemas.microsoft.com/office/powerpoint/2010/main" val="2489645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3">
            <a:extLst>
              <a:ext uri="{FF2B5EF4-FFF2-40B4-BE49-F238E27FC236}">
                <a16:creationId xmlns:a16="http://schemas.microsoft.com/office/drawing/2014/main" id="{4B38AD2B-3395-034A-8454-8EFFC6CEF5EE}"/>
              </a:ext>
            </a:extLst>
          </p:cNvPr>
          <p:cNvSpPr/>
          <p:nvPr/>
        </p:nvSpPr>
        <p:spPr>
          <a:xfrm>
            <a:off x="791612" y="1457616"/>
            <a:ext cx="574184" cy="574184"/>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F918A"/>
          </a:solidFill>
          <a:ln w="9525" cap="flat">
            <a:noFill/>
            <a:prstDash val="solid"/>
            <a:miter/>
          </a:ln>
        </p:spPr>
        <p:txBody>
          <a:bodyPr rtlCol="0" anchor="ctr"/>
          <a:lstStyle/>
          <a:p>
            <a:endParaRPr lang="en-AU" dirty="0">
              <a:solidFill>
                <a:srgbClr val="C3DDD7"/>
              </a:solidFill>
            </a:endParaRPr>
          </a:p>
        </p:txBody>
      </p:sp>
      <p:sp>
        <p:nvSpPr>
          <p:cNvPr id="7" name="Freeform: Shape 5">
            <a:extLst>
              <a:ext uri="{FF2B5EF4-FFF2-40B4-BE49-F238E27FC236}">
                <a16:creationId xmlns:a16="http://schemas.microsoft.com/office/drawing/2014/main" id="{CB212848-D1AE-8641-8308-72F9F1B2F667}"/>
              </a:ext>
            </a:extLst>
          </p:cNvPr>
          <p:cNvSpPr/>
          <p:nvPr/>
        </p:nvSpPr>
        <p:spPr>
          <a:xfrm>
            <a:off x="10765264" y="5154215"/>
            <a:ext cx="550049" cy="550049"/>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F918A"/>
          </a:solidFill>
          <a:ln w="9525" cap="flat">
            <a:noFill/>
            <a:prstDash val="solid"/>
            <a:miter/>
          </a:ln>
        </p:spPr>
        <p:txBody>
          <a:bodyPr rtlCol="0" anchor="ctr"/>
          <a:lstStyle/>
          <a:p>
            <a:endParaRPr lang="en-AU" dirty="0">
              <a:solidFill>
                <a:srgbClr val="C3DDD7"/>
              </a:solidFill>
            </a:endParaRPr>
          </a:p>
        </p:txBody>
      </p:sp>
      <p:pic>
        <p:nvPicPr>
          <p:cNvPr id="3" name="Picture 2">
            <a:extLst>
              <a:ext uri="{FF2B5EF4-FFF2-40B4-BE49-F238E27FC236}">
                <a16:creationId xmlns:a16="http://schemas.microsoft.com/office/drawing/2014/main" id="{94973F3E-82D9-4884-B5C3-965620767A67}"/>
              </a:ext>
            </a:extLst>
          </p:cNvPr>
          <p:cNvPicPr>
            <a:picLocks noChangeAspect="1"/>
          </p:cNvPicPr>
          <p:nvPr/>
        </p:nvPicPr>
        <p:blipFill>
          <a:blip r:embed="rId3"/>
          <a:stretch>
            <a:fillRect/>
          </a:stretch>
        </p:blipFill>
        <p:spPr>
          <a:xfrm>
            <a:off x="1185246" y="1337891"/>
            <a:ext cx="9821507" cy="4182218"/>
          </a:xfrm>
          <a:prstGeom prst="rect">
            <a:avLst/>
          </a:prstGeom>
        </p:spPr>
      </p:pic>
      <p:sp>
        <p:nvSpPr>
          <p:cNvPr id="4" name="TextBox 3">
            <a:extLst>
              <a:ext uri="{FF2B5EF4-FFF2-40B4-BE49-F238E27FC236}">
                <a16:creationId xmlns:a16="http://schemas.microsoft.com/office/drawing/2014/main" id="{A515A222-FC00-4C4D-86EE-7BF9565E2518}"/>
              </a:ext>
            </a:extLst>
          </p:cNvPr>
          <p:cNvSpPr txBox="1"/>
          <p:nvPr/>
        </p:nvSpPr>
        <p:spPr>
          <a:xfrm>
            <a:off x="10126760" y="5242855"/>
            <a:ext cx="1277007" cy="246221"/>
          </a:xfrm>
          <a:prstGeom prst="rect">
            <a:avLst/>
          </a:prstGeom>
          <a:noFill/>
        </p:spPr>
        <p:txBody>
          <a:bodyPr wrap="square" rtlCol="0">
            <a:spAutoFit/>
          </a:bodyPr>
          <a:lstStyle/>
          <a:p>
            <a:r>
              <a:rPr lang="en-US" sz="1000" dirty="0">
                <a:solidFill>
                  <a:schemeClr val="accent2"/>
                </a:solidFill>
                <a:hlinkClick r:id="rId4"/>
              </a:rPr>
              <a:t>Source</a:t>
            </a:r>
            <a:endParaRPr lang="en-AU" sz="1000" dirty="0">
              <a:solidFill>
                <a:schemeClr val="accent2"/>
              </a:solidFill>
            </a:endParaRPr>
          </a:p>
        </p:txBody>
      </p:sp>
    </p:spTree>
    <p:extLst>
      <p:ext uri="{BB962C8B-B14F-4D97-AF65-F5344CB8AC3E}">
        <p14:creationId xmlns:p14="http://schemas.microsoft.com/office/powerpoint/2010/main" val="3709161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04FC0-E7F6-4E1B-95B7-FD9914D96AE0}"/>
              </a:ext>
            </a:extLst>
          </p:cNvPr>
          <p:cNvSpPr>
            <a:spLocks noGrp="1"/>
          </p:cNvSpPr>
          <p:nvPr>
            <p:ph type="body" sz="quarter" idx="10"/>
          </p:nvPr>
        </p:nvSpPr>
        <p:spPr>
          <a:xfrm>
            <a:off x="342131" y="1193256"/>
            <a:ext cx="6562103" cy="2140296"/>
          </a:xfrm>
        </p:spPr>
        <p:txBody>
          <a:bodyPr lIns="91440" tIns="45720" rIns="91440" bIns="45720" anchor="t"/>
          <a:lstStyle/>
          <a:p>
            <a:pPr>
              <a:lnSpc>
                <a:spcPct val="100000"/>
              </a:lnSpc>
            </a:pPr>
            <a:r>
              <a:rPr lang="en-AU" dirty="0"/>
              <a:t>Our First Nations peoples in Australia have a complex totem system that connects them spiritually to country. When you are born, you are given one or more totems. These can be an animal, plant or part of the landscape, usually from your country or your parent’s country. You are responsible to care for this particular plant, animal and their habitat.</a:t>
            </a:r>
          </a:p>
          <a:p>
            <a:pPr>
              <a:lnSpc>
                <a:spcPct val="100000"/>
              </a:lnSpc>
            </a:pPr>
            <a:endParaRPr lang="en-US" b="1" dirty="0"/>
          </a:p>
          <a:p>
            <a:pPr>
              <a:lnSpc>
                <a:spcPct val="100000"/>
              </a:lnSpc>
            </a:pPr>
            <a:endParaRPr lang="en-AU"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
        <p:nvSpPr>
          <p:cNvPr id="3" name="Title 2">
            <a:extLst>
              <a:ext uri="{FF2B5EF4-FFF2-40B4-BE49-F238E27FC236}">
                <a16:creationId xmlns:a16="http://schemas.microsoft.com/office/drawing/2014/main" id="{5EB012B3-232F-45FB-972E-DE821E7F6117}"/>
              </a:ext>
            </a:extLst>
          </p:cNvPr>
          <p:cNvSpPr>
            <a:spLocks noGrp="1"/>
          </p:cNvSpPr>
          <p:nvPr>
            <p:ph type="title"/>
          </p:nvPr>
        </p:nvSpPr>
        <p:spPr/>
        <p:txBody>
          <a:bodyPr/>
          <a:lstStyle/>
          <a:p>
            <a:r>
              <a:rPr lang="en-US" dirty="0"/>
              <a:t>Indigenous CONNECTION TO LAND </a:t>
            </a:r>
          </a:p>
        </p:txBody>
      </p:sp>
      <p:pic>
        <p:nvPicPr>
          <p:cNvPr id="10" name="Picture 4" descr="A picture containing sky, outdoor, plant, red&#10;&#10;Description automatically generated">
            <a:extLst>
              <a:ext uri="{FF2B5EF4-FFF2-40B4-BE49-F238E27FC236}">
                <a16:creationId xmlns:a16="http://schemas.microsoft.com/office/drawing/2014/main" id="{1CA6C953-CE0E-4536-89A4-F4A3B6805695}"/>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9" name="Text Placeholder 8"/>
          <p:cNvSpPr>
            <a:spLocks noGrp="1"/>
          </p:cNvSpPr>
          <p:nvPr>
            <p:ph type="body" sz="quarter" idx="12"/>
          </p:nvPr>
        </p:nvSpPr>
        <p:spPr>
          <a:xfrm>
            <a:off x="7160559" y="5534494"/>
            <a:ext cx="4537075" cy="280987"/>
          </a:xfrm>
        </p:spPr>
        <p:txBody>
          <a:bodyPr/>
          <a:lstStyle/>
          <a:p>
            <a:r>
              <a:rPr lang="en-US" sz="900" dirty="0"/>
              <a:t>Grevillea plant. Photo Credit: Credit David Conser</a:t>
            </a:r>
            <a:endParaRPr lang="en-AU" sz="900" dirty="0"/>
          </a:p>
          <a:p>
            <a:endParaRPr lang="en-US" dirty="0"/>
          </a:p>
        </p:txBody>
      </p:sp>
      <p:sp>
        <p:nvSpPr>
          <p:cNvPr id="11" name="Round Diagonal Corner Rectangle 5">
            <a:extLst>
              <a:ext uri="{FF2B5EF4-FFF2-40B4-BE49-F238E27FC236}">
                <a16:creationId xmlns:a16="http://schemas.microsoft.com/office/drawing/2014/main" id="{F63136C0-6C2E-41A3-A9FD-FFB79BC347A8}"/>
              </a:ext>
            </a:extLst>
          </p:cNvPr>
          <p:cNvSpPr/>
          <p:nvPr/>
        </p:nvSpPr>
        <p:spPr>
          <a:xfrm>
            <a:off x="220050" y="3039740"/>
            <a:ext cx="6776483" cy="3073749"/>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7" name="Freeform 231"/>
          <p:cNvSpPr>
            <a:spLocks noEditPoints="1"/>
          </p:cNvSpPr>
          <p:nvPr/>
        </p:nvSpPr>
        <p:spPr bwMode="auto">
          <a:xfrm>
            <a:off x="487553" y="3374648"/>
            <a:ext cx="470269" cy="546360"/>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pic>
        <p:nvPicPr>
          <p:cNvPr id="8"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016" y="4752294"/>
            <a:ext cx="658286" cy="648431"/>
          </a:xfrm>
          <a:prstGeom prst="rect">
            <a:avLst/>
          </a:prstGeom>
        </p:spPr>
      </p:pic>
      <p:sp>
        <p:nvSpPr>
          <p:cNvPr id="5" name="Rectangle 4">
            <a:extLst>
              <a:ext uri="{FF2B5EF4-FFF2-40B4-BE49-F238E27FC236}">
                <a16:creationId xmlns:a16="http://schemas.microsoft.com/office/drawing/2014/main" id="{91314637-9583-4DBA-A17D-B473987D88BC}"/>
              </a:ext>
            </a:extLst>
          </p:cNvPr>
          <p:cNvSpPr/>
          <p:nvPr/>
        </p:nvSpPr>
        <p:spPr>
          <a:xfrm>
            <a:off x="952918" y="3135751"/>
            <a:ext cx="6096000" cy="2977738"/>
          </a:xfrm>
          <a:prstGeom prst="rect">
            <a:avLst/>
          </a:prstGeom>
        </p:spPr>
        <p:txBody>
          <a:bodyPr>
            <a:spAutoFit/>
          </a:bodyPr>
          <a:lstStyle/>
          <a:p>
            <a:pPr marL="285750" indent="-285750">
              <a:spcAft>
                <a:spcPts val="300"/>
              </a:spcAft>
              <a:buFont typeface="Arial" panose="020B0604020202020204" pitchFamily="34" charset="0"/>
              <a:buChar char="•"/>
            </a:pPr>
            <a:r>
              <a:rPr lang="en-US" dirty="0">
                <a:solidFill>
                  <a:schemeClr val="accent2"/>
                </a:solidFill>
              </a:rPr>
              <a:t> Reflect: What would our natural environment look like, if every Australian took on the responsibility of caring for at least one plant and one animal in their local area?</a:t>
            </a:r>
          </a:p>
          <a:p>
            <a:pPr marL="285750" indent="-285750">
              <a:spcAft>
                <a:spcPts val="300"/>
              </a:spcAft>
              <a:buFont typeface="Arial" panose="020B0604020202020204" pitchFamily="34" charset="0"/>
              <a:buChar char="•"/>
            </a:pPr>
            <a:r>
              <a:rPr lang="en-US" dirty="0">
                <a:solidFill>
                  <a:schemeClr val="accent2"/>
                </a:solidFill>
              </a:rPr>
              <a:t>Choose one plant or animal in your local area to focus on and learn about it. Take action to protect it.</a:t>
            </a:r>
          </a:p>
          <a:p>
            <a:pPr marL="285750" indent="-285750">
              <a:spcAft>
                <a:spcPts val="300"/>
              </a:spcAft>
              <a:buFont typeface="Arial" panose="020B0604020202020204" pitchFamily="34" charset="0"/>
              <a:buChar char="•"/>
            </a:pPr>
            <a:r>
              <a:rPr lang="en-US" dirty="0">
                <a:solidFill>
                  <a:schemeClr val="accent2"/>
                </a:solidFill>
              </a:rPr>
              <a:t>Research which plants and animals are indigenous to your school grounds or region. </a:t>
            </a:r>
          </a:p>
          <a:p>
            <a:pPr marL="285750" indent="-285750">
              <a:spcAft>
                <a:spcPts val="300"/>
              </a:spcAft>
              <a:buFont typeface="Arial" panose="020B0604020202020204" pitchFamily="34" charset="0"/>
              <a:buChar char="•"/>
            </a:pPr>
            <a:r>
              <a:rPr lang="en-US" dirty="0">
                <a:solidFill>
                  <a:schemeClr val="accent2"/>
                </a:solidFill>
              </a:rPr>
              <a:t>Find or plant some indigenous plants in your school grounds to attract indigenous animals.</a:t>
            </a:r>
            <a:endParaRPr lang="en-AU" dirty="0">
              <a:solidFill>
                <a:schemeClr val="accent2"/>
              </a:solidFill>
            </a:endParaRPr>
          </a:p>
        </p:txBody>
      </p:sp>
    </p:spTree>
    <p:extLst>
      <p:ext uri="{BB962C8B-B14F-4D97-AF65-F5344CB8AC3E}">
        <p14:creationId xmlns:p14="http://schemas.microsoft.com/office/powerpoint/2010/main" val="2688335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753999" y="2807029"/>
            <a:ext cx="6110610" cy="3142251"/>
          </a:xfrm>
        </p:spPr>
        <p:txBody>
          <a:bodyPr lIns="91440" tIns="45720" rIns="91440" bIns="45720" numCol="1" spcCol="180000" anchor="t"/>
          <a:lstStyle/>
          <a:p>
            <a:endParaRPr lang="en-AU" sz="2400" b="1" dirty="0">
              <a:solidFill>
                <a:srgbClr val="63B1A4"/>
              </a:solidFill>
              <a:latin typeface="Garamond"/>
              <a:cs typeface="Garamond"/>
            </a:endParaRPr>
          </a:p>
          <a:p>
            <a:r>
              <a:rPr lang="en-US" b="1" dirty="0"/>
              <a:t>	H</a:t>
            </a:r>
            <a:r>
              <a:rPr lang="en-AU" b="1" dirty="0"/>
              <a:t>ow could you change your daily actions to 	care for creation?</a:t>
            </a:r>
          </a:p>
          <a:p>
            <a:endParaRPr lang="en-AU" b="1" dirty="0"/>
          </a:p>
          <a:p>
            <a:r>
              <a:rPr lang="en-AU" b="1" dirty="0"/>
              <a:t>You </a:t>
            </a:r>
            <a:r>
              <a:rPr lang="en-AU" dirty="0"/>
              <a:t>can engage at some of these levels now, and possibly at others in their future. </a:t>
            </a:r>
          </a:p>
          <a:p>
            <a:endParaRPr lang="en-AU" b="1" dirty="0"/>
          </a:p>
          <a:p>
            <a:endParaRPr lang="en-AU" b="1" dirty="0"/>
          </a:p>
          <a:p>
            <a:endParaRPr lang="en-AU" b="1" dirty="0"/>
          </a:p>
          <a:p>
            <a:r>
              <a:rPr lang="en-US" sz="1600" dirty="0">
                <a:solidFill>
                  <a:schemeClr val="accent6"/>
                </a:solidFill>
              </a:rPr>
              <a:t>Teachers, see the ‘Notes’ section for details of this activity. </a:t>
            </a:r>
            <a:endParaRPr lang="en-AU" sz="1600" dirty="0">
              <a:solidFill>
                <a:schemeClr val="accent6"/>
              </a:solidFill>
            </a:endParaRP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solidFill>
                  <a:srgbClr val="E7E6E6"/>
                </a:solidFill>
              </a:rPr>
              <a:t>act </a:t>
            </a:r>
          </a:p>
        </p:txBody>
      </p:sp>
      <p:sp>
        <p:nvSpPr>
          <p:cNvPr id="5" name="Round Diagonal Corner Rectangle 1">
            <a:extLst>
              <a:ext uri="{FF2B5EF4-FFF2-40B4-BE49-F238E27FC236}">
                <a16:creationId xmlns:a16="http://schemas.microsoft.com/office/drawing/2014/main" id="{4C23F335-A843-4741-A03F-0351467458A2}"/>
              </a:ext>
            </a:extLst>
          </p:cNvPr>
          <p:cNvSpPr/>
          <p:nvPr/>
        </p:nvSpPr>
        <p:spPr>
          <a:xfrm>
            <a:off x="8107776" y="1460849"/>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Spirituality </a:t>
            </a:r>
          </a:p>
        </p:txBody>
      </p:sp>
      <p:sp>
        <p:nvSpPr>
          <p:cNvPr id="6" name="Round Diagonal Corner Rectangle 1">
            <a:extLst>
              <a:ext uri="{FF2B5EF4-FFF2-40B4-BE49-F238E27FC236}">
                <a16:creationId xmlns:a16="http://schemas.microsoft.com/office/drawing/2014/main" id="{4C23F335-A843-4741-A03F-0351467458A2}"/>
              </a:ext>
            </a:extLst>
          </p:cNvPr>
          <p:cNvSpPr/>
          <p:nvPr/>
        </p:nvSpPr>
        <p:spPr>
          <a:xfrm>
            <a:off x="8683544" y="2133939"/>
            <a:ext cx="2442580" cy="574883"/>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Water</a:t>
            </a:r>
          </a:p>
        </p:txBody>
      </p:sp>
      <p:sp>
        <p:nvSpPr>
          <p:cNvPr id="9" name="Round Diagonal Corner Rectangle 1">
            <a:extLst>
              <a:ext uri="{FF2B5EF4-FFF2-40B4-BE49-F238E27FC236}">
                <a16:creationId xmlns:a16="http://schemas.microsoft.com/office/drawing/2014/main" id="{4C23F335-A843-4741-A03F-0351467458A2}"/>
              </a:ext>
            </a:extLst>
          </p:cNvPr>
          <p:cNvSpPr/>
          <p:nvPr/>
        </p:nvSpPr>
        <p:spPr>
          <a:xfrm>
            <a:off x="8069850" y="2807029"/>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Waste</a:t>
            </a:r>
          </a:p>
        </p:txBody>
      </p:sp>
      <p:sp>
        <p:nvSpPr>
          <p:cNvPr id="10" name="Round Diagonal Corner Rectangle 1">
            <a:extLst>
              <a:ext uri="{FF2B5EF4-FFF2-40B4-BE49-F238E27FC236}">
                <a16:creationId xmlns:a16="http://schemas.microsoft.com/office/drawing/2014/main" id="{4C23F335-A843-4741-A03F-0351467458A2}"/>
              </a:ext>
            </a:extLst>
          </p:cNvPr>
          <p:cNvSpPr/>
          <p:nvPr/>
        </p:nvSpPr>
        <p:spPr>
          <a:xfrm>
            <a:off x="8827061" y="3480119"/>
            <a:ext cx="2442580" cy="574883"/>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Transport</a:t>
            </a:r>
          </a:p>
        </p:txBody>
      </p:sp>
      <p:sp>
        <p:nvSpPr>
          <p:cNvPr id="11" name="Round Diagonal Corner Rectangle 1">
            <a:extLst>
              <a:ext uri="{FF2B5EF4-FFF2-40B4-BE49-F238E27FC236}">
                <a16:creationId xmlns:a16="http://schemas.microsoft.com/office/drawing/2014/main" id="{4C23F335-A843-4741-A03F-0351467458A2}"/>
              </a:ext>
            </a:extLst>
          </p:cNvPr>
          <p:cNvSpPr/>
          <p:nvPr/>
        </p:nvSpPr>
        <p:spPr>
          <a:xfrm>
            <a:off x="8898819" y="4826299"/>
            <a:ext cx="2442580" cy="574883"/>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Biodiversity </a:t>
            </a:r>
          </a:p>
        </p:txBody>
      </p:sp>
      <p:sp>
        <p:nvSpPr>
          <p:cNvPr id="12" name="Round Diagonal Corner Rectangle 1">
            <a:extLst>
              <a:ext uri="{FF2B5EF4-FFF2-40B4-BE49-F238E27FC236}">
                <a16:creationId xmlns:a16="http://schemas.microsoft.com/office/drawing/2014/main" id="{4C23F335-A843-4741-A03F-0351467458A2}"/>
              </a:ext>
            </a:extLst>
          </p:cNvPr>
          <p:cNvSpPr/>
          <p:nvPr/>
        </p:nvSpPr>
        <p:spPr>
          <a:xfrm>
            <a:off x="8103681" y="4153209"/>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Food</a:t>
            </a:r>
          </a:p>
        </p:txBody>
      </p:sp>
      <p:sp>
        <p:nvSpPr>
          <p:cNvPr id="13" name="Round Diagonal Corner Rectangle 1">
            <a:extLst>
              <a:ext uri="{FF2B5EF4-FFF2-40B4-BE49-F238E27FC236}">
                <a16:creationId xmlns:a16="http://schemas.microsoft.com/office/drawing/2014/main" id="{4C23F335-A843-4741-A03F-0351467458A2}"/>
              </a:ext>
            </a:extLst>
          </p:cNvPr>
          <p:cNvSpPr/>
          <p:nvPr/>
        </p:nvSpPr>
        <p:spPr>
          <a:xfrm>
            <a:off x="8103681" y="5499389"/>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Energy</a:t>
            </a:r>
          </a:p>
        </p:txBody>
      </p:sp>
      <p:grpSp>
        <p:nvGrpSpPr>
          <p:cNvPr id="14" name="Group 13">
            <a:extLst>
              <a:ext uri="{FF2B5EF4-FFF2-40B4-BE49-F238E27FC236}">
                <a16:creationId xmlns:a16="http://schemas.microsoft.com/office/drawing/2014/main" id="{3CEC39F6-A903-4875-8426-A27C038E1A39}"/>
              </a:ext>
            </a:extLst>
          </p:cNvPr>
          <p:cNvGrpSpPr/>
          <p:nvPr/>
        </p:nvGrpSpPr>
        <p:grpSpPr>
          <a:xfrm>
            <a:off x="545511" y="3287632"/>
            <a:ext cx="483850" cy="423272"/>
            <a:chOff x="7387863" y="2018830"/>
            <a:chExt cx="1393239" cy="1217669"/>
          </a:xfrm>
          <a:solidFill>
            <a:srgbClr val="0D254A"/>
          </a:solidFill>
        </p:grpSpPr>
        <p:sp>
          <p:nvSpPr>
            <p:cNvPr id="15" name="Freeform 88"/>
            <p:cNvSpPr>
              <a:spLocks noEditPoints="1"/>
            </p:cNvSpPr>
            <p:nvPr/>
          </p:nvSpPr>
          <p:spPr bwMode="auto">
            <a:xfrm>
              <a:off x="7387863" y="2018830"/>
              <a:ext cx="1019443" cy="1132715"/>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3" name="Picture 2">
            <a:extLst>
              <a:ext uri="{FF2B5EF4-FFF2-40B4-BE49-F238E27FC236}">
                <a16:creationId xmlns:a16="http://schemas.microsoft.com/office/drawing/2014/main" id="{3F4B34BA-106A-4844-B5D1-DF7C4EB089AE}"/>
              </a:ext>
            </a:extLst>
          </p:cNvPr>
          <p:cNvPicPr>
            <a:picLocks noChangeAspect="1"/>
          </p:cNvPicPr>
          <p:nvPr/>
        </p:nvPicPr>
        <p:blipFill>
          <a:blip r:embed="rId3"/>
          <a:stretch>
            <a:fillRect/>
          </a:stretch>
        </p:blipFill>
        <p:spPr>
          <a:xfrm>
            <a:off x="479376" y="1570010"/>
            <a:ext cx="6242845" cy="1127858"/>
          </a:xfrm>
          <a:prstGeom prst="rect">
            <a:avLst/>
          </a:prstGeom>
        </p:spPr>
      </p:pic>
      <p:sp>
        <p:nvSpPr>
          <p:cNvPr id="17" name="Round Diagonal Corner Rectangle 5">
            <a:extLst>
              <a:ext uri="{FF2B5EF4-FFF2-40B4-BE49-F238E27FC236}">
                <a16:creationId xmlns:a16="http://schemas.microsoft.com/office/drawing/2014/main" id="{F63136C0-6C2E-41A3-A9FD-FFB79BC347A8}"/>
              </a:ext>
            </a:extLst>
          </p:cNvPr>
          <p:cNvSpPr/>
          <p:nvPr/>
        </p:nvSpPr>
        <p:spPr>
          <a:xfrm>
            <a:off x="220050" y="2939563"/>
            <a:ext cx="6776483" cy="2128244"/>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Tree>
    <p:extLst>
      <p:ext uri="{BB962C8B-B14F-4D97-AF65-F5344CB8AC3E}">
        <p14:creationId xmlns:p14="http://schemas.microsoft.com/office/powerpoint/2010/main" val="2488525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p:txBody>
          <a:bodyPr lIns="91440" tIns="45720" rIns="91440" bIns="45720" anchor="t"/>
          <a:lstStyle/>
          <a:p>
            <a:r>
              <a:rPr lang="en-US" b="1" dirty="0"/>
              <a:t>A</a:t>
            </a:r>
            <a:r>
              <a:rPr lang="en-AU" b="1" dirty="0"/>
              <a:t> healthy planet depends on all of us.</a:t>
            </a:r>
          </a:p>
          <a:p>
            <a:endParaRPr lang="en-US" b="1" dirty="0"/>
          </a:p>
          <a:p>
            <a:endParaRPr lang="en-US" b="1" dirty="0"/>
          </a:p>
          <a:p>
            <a:endParaRPr lang="en-AU" b="1" dirty="0"/>
          </a:p>
          <a:p>
            <a:endParaRPr lang="en-AU" dirty="0"/>
          </a:p>
          <a:p>
            <a:r>
              <a:rPr lang="en-AU" dirty="0"/>
              <a:t>Use the template (on the right) to create your own action plan</a:t>
            </a:r>
          </a:p>
          <a:p>
            <a:r>
              <a:rPr lang="en-AU" b="1" dirty="0"/>
              <a:t>	Write</a:t>
            </a:r>
            <a:r>
              <a:rPr lang="en-AU" dirty="0"/>
              <a:t> in: </a:t>
            </a:r>
          </a:p>
          <a:p>
            <a:pPr marL="285750" indent="-285750">
              <a:buFont typeface="Arial"/>
              <a:buChar char="•"/>
            </a:pPr>
            <a:r>
              <a:rPr lang="en-AU" dirty="0"/>
              <a:t>What actions are in your control?</a:t>
            </a:r>
          </a:p>
          <a:p>
            <a:pPr marL="285750" indent="-285750">
              <a:buFont typeface="Arial"/>
              <a:buChar char="•"/>
            </a:pPr>
            <a:r>
              <a:rPr lang="en-AU" dirty="0"/>
              <a:t>Who can help you influence the actions of others?</a:t>
            </a:r>
          </a:p>
          <a:p>
            <a:pPr marL="285750" lvl="0" indent="-285750">
              <a:buFont typeface="Arial"/>
              <a:buChar char="•"/>
            </a:pPr>
            <a:r>
              <a:rPr lang="en-AU" dirty="0"/>
              <a:t>What are your areas of concern?</a:t>
            </a:r>
          </a:p>
          <a:p>
            <a:endParaRPr lang="en-AU" b="1" i="1" dirty="0">
              <a:solidFill>
                <a:srgbClr val="762000"/>
              </a:solidFill>
            </a:endParaRPr>
          </a:p>
          <a:p>
            <a:r>
              <a:rPr lang="en-AU" b="1" dirty="0"/>
              <a:t>	Discuss</a:t>
            </a:r>
            <a:r>
              <a:rPr lang="en-AU" dirty="0"/>
              <a:t> what each person/class/school etc. can 	influence within their locus of control. </a:t>
            </a:r>
          </a:p>
          <a:p>
            <a:endParaRPr lang="en-AU" b="1" i="1" dirty="0">
              <a:solidFill>
                <a:srgbClr val="762000"/>
              </a:solidFill>
            </a:endParaRPr>
          </a:p>
          <a:p>
            <a:endParaRPr lang="en-AU" b="1" i="1" dirty="0">
              <a:solidFill>
                <a:srgbClr val="63B1A4"/>
              </a:solidFill>
            </a:endParaRPr>
          </a:p>
          <a:p>
            <a:endParaRPr lang="en-US"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Locus of control</a:t>
            </a:r>
          </a:p>
        </p:txBody>
      </p:sp>
      <p:sp>
        <p:nvSpPr>
          <p:cNvPr id="6" name="Oval 5">
            <a:extLst>
              <a:ext uri="{FF2B5EF4-FFF2-40B4-BE49-F238E27FC236}">
                <a16:creationId xmlns:a16="http://schemas.microsoft.com/office/drawing/2014/main" id="{FDBFBCF9-924F-40F8-9189-4C71311DA85E}"/>
              </a:ext>
            </a:extLst>
          </p:cNvPr>
          <p:cNvSpPr/>
          <p:nvPr/>
        </p:nvSpPr>
        <p:spPr>
          <a:xfrm>
            <a:off x="7298064" y="1268948"/>
            <a:ext cx="4023288" cy="3890928"/>
          </a:xfrm>
          <a:prstGeom prst="ellipse">
            <a:avLst/>
          </a:prstGeom>
          <a:solidFill>
            <a:srgbClr val="E5DBCB"/>
          </a:solidFill>
          <a:ln w="12700" cap="flat" cmpd="sng" algn="ctr">
            <a:solidFill>
              <a:srgbClr val="762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p:txBody>
      </p:sp>
      <p:sp>
        <p:nvSpPr>
          <p:cNvPr id="11" name="Oval 10">
            <a:extLst>
              <a:ext uri="{FF2B5EF4-FFF2-40B4-BE49-F238E27FC236}">
                <a16:creationId xmlns:a16="http://schemas.microsoft.com/office/drawing/2014/main" id="{FF042DC9-55E9-47BC-BAD7-67A3C3317D4F}"/>
              </a:ext>
            </a:extLst>
          </p:cNvPr>
          <p:cNvSpPr/>
          <p:nvPr/>
        </p:nvSpPr>
        <p:spPr>
          <a:xfrm>
            <a:off x="8188894" y="2398536"/>
            <a:ext cx="2278125" cy="2076044"/>
          </a:xfrm>
          <a:prstGeom prst="ellipse">
            <a:avLst/>
          </a:prstGeom>
          <a:noFill/>
          <a:ln w="12700" cap="flat" cmpd="sng" algn="ctr">
            <a:solidFill>
              <a:srgbClr val="762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4" name="Round Diagonal Corner Rectangle 1">
            <a:extLst>
              <a:ext uri="{FF2B5EF4-FFF2-40B4-BE49-F238E27FC236}">
                <a16:creationId xmlns:a16="http://schemas.microsoft.com/office/drawing/2014/main" id="{4C23F335-A843-4741-A03F-0351467458A2}"/>
              </a:ext>
            </a:extLst>
          </p:cNvPr>
          <p:cNvSpPr/>
          <p:nvPr/>
        </p:nvSpPr>
        <p:spPr>
          <a:xfrm>
            <a:off x="8543986" y="2761340"/>
            <a:ext cx="1562032" cy="1350436"/>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rgbClr val="0C244C"/>
                </a:solidFill>
                <a:ea typeface="Calibri" panose="020F0502020204030204" pitchFamily="34" charset="0"/>
                <a:cs typeface="Times New Roman" panose="02020603050405020304" pitchFamily="18" charset="0"/>
              </a:rPr>
              <a:t>What actions are within my control?</a:t>
            </a:r>
            <a:endParaRPr lang="en-US" b="1" dirty="0">
              <a:solidFill>
                <a:srgbClr val="0C244C"/>
              </a:solidFill>
              <a:latin typeface="Arial" panose="020B0604020202020204" pitchFamily="34" charset="0"/>
            </a:endParaRPr>
          </a:p>
        </p:txBody>
      </p:sp>
      <p:sp>
        <p:nvSpPr>
          <p:cNvPr id="15" name="Round Diagonal Corner Rectangle 1">
            <a:extLst>
              <a:ext uri="{FF2B5EF4-FFF2-40B4-BE49-F238E27FC236}">
                <a16:creationId xmlns:a16="http://schemas.microsoft.com/office/drawing/2014/main" id="{4C23F335-A843-4741-A03F-0351467458A2}"/>
              </a:ext>
            </a:extLst>
          </p:cNvPr>
          <p:cNvSpPr/>
          <p:nvPr/>
        </p:nvSpPr>
        <p:spPr>
          <a:xfrm>
            <a:off x="8104481" y="1509000"/>
            <a:ext cx="2357226" cy="892358"/>
          </a:xfrm>
          <a:prstGeom prst="round2DiagRect">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n-AU" b="1" dirty="0">
                <a:solidFill>
                  <a:schemeClr val="bg1"/>
                </a:solidFill>
                <a:ea typeface="Calibri" panose="020F0502020204030204" pitchFamily="34" charset="0"/>
                <a:cs typeface="Times New Roman" panose="02020603050405020304" pitchFamily="18" charset="0"/>
              </a:rPr>
              <a:t>Circles of Influence</a:t>
            </a:r>
            <a:endParaRPr lang="en-AU" dirty="0">
              <a:solidFill>
                <a:schemeClr val="bg1"/>
              </a:solidFill>
              <a:ea typeface="Calibri" panose="020F0502020204030204" pitchFamily="34" charset="0"/>
              <a:cs typeface="Times New Roman" panose="02020603050405020304" pitchFamily="18" charset="0"/>
            </a:endParaRPr>
          </a:p>
          <a:p>
            <a:pPr algn="ctr">
              <a:lnSpc>
                <a:spcPct val="107000"/>
              </a:lnSpc>
              <a:spcAft>
                <a:spcPts val="0"/>
              </a:spcAft>
            </a:pPr>
            <a:r>
              <a:rPr lang="en-AU" b="1" dirty="0">
                <a:solidFill>
                  <a:schemeClr val="bg1"/>
                </a:solidFill>
                <a:ea typeface="Calibri" panose="020F0502020204030204" pitchFamily="34" charset="0"/>
                <a:cs typeface="Times New Roman" panose="02020603050405020304" pitchFamily="18" charset="0"/>
              </a:rPr>
              <a:t>Who do I know?</a:t>
            </a:r>
            <a:endParaRPr lang="en-AU" dirty="0">
              <a:solidFill>
                <a:schemeClr val="bg1"/>
              </a:solidFill>
              <a:ea typeface="Calibri" panose="020F0502020204030204" pitchFamily="34" charset="0"/>
              <a:cs typeface="Times New Roman" panose="02020603050405020304" pitchFamily="18" charset="0"/>
            </a:endParaRPr>
          </a:p>
        </p:txBody>
      </p:sp>
      <p:sp>
        <p:nvSpPr>
          <p:cNvPr id="16" name="Round Diagonal Corner Rectangle 1">
            <a:extLst>
              <a:ext uri="{FF2B5EF4-FFF2-40B4-BE49-F238E27FC236}">
                <a16:creationId xmlns:a16="http://schemas.microsoft.com/office/drawing/2014/main" id="{4C23F335-A843-4741-A03F-0351467458A2}"/>
              </a:ext>
            </a:extLst>
          </p:cNvPr>
          <p:cNvSpPr/>
          <p:nvPr/>
        </p:nvSpPr>
        <p:spPr>
          <a:xfrm>
            <a:off x="7882717" y="5240499"/>
            <a:ext cx="3386945" cy="807789"/>
          </a:xfrm>
          <a:prstGeom prst="round2DiagRect">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AU" b="1" dirty="0">
                <a:ea typeface="Calibri" panose="020F0502020204030204" pitchFamily="34" charset="0"/>
                <a:cs typeface="Times New Roman" panose="02020603050405020304" pitchFamily="18" charset="0"/>
              </a:rPr>
              <a:t>Areas of Concern</a:t>
            </a:r>
            <a:endParaRPr lang="en-AU" dirty="0">
              <a:ea typeface="Calibri" panose="020F0502020204030204" pitchFamily="34" charset="0"/>
              <a:cs typeface="Times New Roman" panose="02020603050405020304" pitchFamily="18" charset="0"/>
            </a:endParaRPr>
          </a:p>
          <a:p>
            <a:pPr algn="ctr">
              <a:lnSpc>
                <a:spcPct val="107000"/>
              </a:lnSpc>
              <a:spcAft>
                <a:spcPts val="800"/>
              </a:spcAft>
            </a:pPr>
            <a:r>
              <a:rPr lang="en-AU" b="1" dirty="0">
                <a:ea typeface="Calibri" panose="020F0502020204030204" pitchFamily="34" charset="0"/>
                <a:cs typeface="Times New Roman" panose="02020603050405020304" pitchFamily="18" charset="0"/>
              </a:rPr>
              <a:t>What am I worried about?</a:t>
            </a:r>
            <a:endParaRPr lang="en-AU" dirty="0">
              <a:ea typeface="Calibri" panose="020F0502020204030204" pitchFamily="34" charset="0"/>
              <a:cs typeface="Times New Roman" panose="02020603050405020304" pitchFamily="18" charset="0"/>
            </a:endParaRPr>
          </a:p>
        </p:txBody>
      </p:sp>
      <p:grpSp>
        <p:nvGrpSpPr>
          <p:cNvPr id="9" name="Group 102"/>
          <p:cNvGrpSpPr>
            <a:grpSpLocks noChangeAspect="1"/>
          </p:cNvGrpSpPr>
          <p:nvPr/>
        </p:nvGrpSpPr>
        <p:grpSpPr bwMode="auto">
          <a:xfrm rot="828422">
            <a:off x="598611" y="3292534"/>
            <a:ext cx="246388" cy="406981"/>
            <a:chOff x="2104" y="247"/>
            <a:chExt cx="112" cy="185"/>
          </a:xfrm>
        </p:grpSpPr>
        <p:sp>
          <p:nvSpPr>
            <p:cNvPr id="10" name="AutoShape 101"/>
            <p:cNvSpPr>
              <a:spLocks noChangeAspect="1" noChangeArrowheads="1" noTextEdit="1"/>
            </p:cNvSpPr>
            <p:nvPr/>
          </p:nvSpPr>
          <p:spPr bwMode="auto">
            <a:xfrm>
              <a:off x="2104" y="248"/>
              <a:ext cx="106" cy="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 name="Freeform 103"/>
            <p:cNvSpPr>
              <a:spLocks noEditPoints="1"/>
            </p:cNvSpPr>
            <p:nvPr/>
          </p:nvSpPr>
          <p:spPr bwMode="auto">
            <a:xfrm>
              <a:off x="2104" y="247"/>
              <a:ext cx="112" cy="185"/>
            </a:xfrm>
            <a:custGeom>
              <a:avLst/>
              <a:gdLst>
                <a:gd name="T0" fmla="*/ 60 w 161"/>
                <a:gd name="T1" fmla="*/ 226 h 269"/>
                <a:gd name="T2" fmla="*/ 135 w 161"/>
                <a:gd name="T3" fmla="*/ 67 h 269"/>
                <a:gd name="T4" fmla="*/ 125 w 161"/>
                <a:gd name="T5" fmla="*/ 68 h 269"/>
                <a:gd name="T6" fmla="*/ 49 w 161"/>
                <a:gd name="T7" fmla="*/ 228 h 269"/>
                <a:gd name="T8" fmla="*/ 60 w 161"/>
                <a:gd name="T9" fmla="*/ 226 h 269"/>
                <a:gd name="T10" fmla="*/ 44 w 161"/>
                <a:gd name="T11" fmla="*/ 218 h 269"/>
                <a:gd name="T12" fmla="*/ 120 w 161"/>
                <a:gd name="T13" fmla="*/ 59 h 269"/>
                <a:gd name="T14" fmla="*/ 99 w 161"/>
                <a:gd name="T15" fmla="*/ 55 h 269"/>
                <a:gd name="T16" fmla="*/ 24 w 161"/>
                <a:gd name="T17" fmla="*/ 214 h 269"/>
                <a:gd name="T18" fmla="*/ 44 w 161"/>
                <a:gd name="T19" fmla="*/ 218 h 269"/>
                <a:gd name="T20" fmla="*/ 30 w 161"/>
                <a:gd name="T21" fmla="*/ 252 h 269"/>
                <a:gd name="T22" fmla="*/ 1 w 161"/>
                <a:gd name="T23" fmla="*/ 244 h 269"/>
                <a:gd name="T24" fmla="*/ 7 w 161"/>
                <a:gd name="T25" fmla="*/ 268 h 269"/>
                <a:gd name="T26" fmla="*/ 30 w 161"/>
                <a:gd name="T27" fmla="*/ 252 h 269"/>
                <a:gd name="T28" fmla="*/ 7 w 161"/>
                <a:gd name="T29" fmla="*/ 208 h 269"/>
                <a:gd name="T30" fmla="*/ 0 w 161"/>
                <a:gd name="T31" fmla="*/ 213 h 269"/>
                <a:gd name="T32" fmla="*/ 8 w 161"/>
                <a:gd name="T33" fmla="*/ 238 h 269"/>
                <a:gd name="T34" fmla="*/ 7 w 161"/>
                <a:gd name="T35" fmla="*/ 234 h 269"/>
                <a:gd name="T36" fmla="*/ 3 w 161"/>
                <a:gd name="T37" fmla="*/ 232 h 269"/>
                <a:gd name="T38" fmla="*/ 4 w 161"/>
                <a:gd name="T39" fmla="*/ 210 h 269"/>
                <a:gd name="T40" fmla="*/ 50 w 161"/>
                <a:gd name="T41" fmla="*/ 233 h 269"/>
                <a:gd name="T42" fmla="*/ 50 w 161"/>
                <a:gd name="T43" fmla="*/ 237 h 269"/>
                <a:gd name="T44" fmla="*/ 7 w 161"/>
                <a:gd name="T45" fmla="*/ 234 h 269"/>
                <a:gd name="T46" fmla="*/ 34 w 161"/>
                <a:gd name="T47" fmla="*/ 251 h 269"/>
                <a:gd name="T48" fmla="*/ 54 w 161"/>
                <a:gd name="T49" fmla="*/ 235 h 269"/>
                <a:gd name="T50" fmla="*/ 7 w 161"/>
                <a:gd name="T51" fmla="*/ 208 h 269"/>
                <a:gd name="T52" fmla="*/ 83 w 161"/>
                <a:gd name="T53" fmla="*/ 47 h 269"/>
                <a:gd name="T54" fmla="*/ 8 w 161"/>
                <a:gd name="T55" fmla="*/ 206 h 269"/>
                <a:gd name="T56" fmla="*/ 18 w 161"/>
                <a:gd name="T57" fmla="*/ 205 h 269"/>
                <a:gd name="T58" fmla="*/ 94 w 161"/>
                <a:gd name="T59" fmla="*/ 45 h 269"/>
                <a:gd name="T60" fmla="*/ 83 w 161"/>
                <a:gd name="T61" fmla="*/ 47 h 269"/>
                <a:gd name="T62" fmla="*/ 89 w 161"/>
                <a:gd name="T63" fmla="*/ 35 h 269"/>
                <a:gd name="T64" fmla="*/ 138 w 161"/>
                <a:gd name="T65" fmla="*/ 65 h 269"/>
                <a:gd name="T66" fmla="*/ 142 w 161"/>
                <a:gd name="T67" fmla="*/ 57 h 269"/>
                <a:gd name="T68" fmla="*/ 89 w 161"/>
                <a:gd name="T69" fmla="*/ 35 h 269"/>
                <a:gd name="T70" fmla="*/ 160 w 161"/>
                <a:gd name="T71" fmla="*/ 26 h 269"/>
                <a:gd name="T72" fmla="*/ 120 w 161"/>
                <a:gd name="T73" fmla="*/ 1 h 269"/>
                <a:gd name="T74" fmla="*/ 102 w 161"/>
                <a:gd name="T75" fmla="*/ 7 h 269"/>
                <a:gd name="T76" fmla="*/ 118 w 161"/>
                <a:gd name="T77" fmla="*/ 39 h 269"/>
                <a:gd name="T78" fmla="*/ 96 w 161"/>
                <a:gd name="T79" fmla="*/ 25 h 269"/>
                <a:gd name="T80" fmla="*/ 113 w 161"/>
                <a:gd name="T81" fmla="*/ 3 h 269"/>
                <a:gd name="T82" fmla="*/ 152 w 161"/>
                <a:gd name="T83" fmla="*/ 21 h 269"/>
                <a:gd name="T84" fmla="*/ 156 w 161"/>
                <a:gd name="T85" fmla="*/ 35 h 269"/>
                <a:gd name="T86" fmla="*/ 118 w 161"/>
                <a:gd name="T87" fmla="*/ 36 h 269"/>
                <a:gd name="T88" fmla="*/ 118 w 161"/>
                <a:gd name="T89" fmla="*/ 40 h 269"/>
                <a:gd name="T90" fmla="*/ 149 w 161"/>
                <a:gd name="T91" fmla="*/ 56 h 269"/>
                <a:gd name="T92" fmla="*/ 160 w 161"/>
                <a:gd name="T93"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269">
                  <a:moveTo>
                    <a:pt x="60" y="226"/>
                  </a:moveTo>
                  <a:lnTo>
                    <a:pt x="60" y="226"/>
                  </a:lnTo>
                  <a:lnTo>
                    <a:pt x="138" y="75"/>
                  </a:lnTo>
                  <a:cubicBezTo>
                    <a:pt x="139" y="72"/>
                    <a:pt x="138" y="68"/>
                    <a:pt x="135" y="67"/>
                  </a:cubicBezTo>
                  <a:lnTo>
                    <a:pt x="133" y="66"/>
                  </a:lnTo>
                  <a:cubicBezTo>
                    <a:pt x="130" y="64"/>
                    <a:pt x="127" y="65"/>
                    <a:pt x="125" y="68"/>
                  </a:cubicBezTo>
                  <a:lnTo>
                    <a:pt x="47" y="220"/>
                  </a:lnTo>
                  <a:cubicBezTo>
                    <a:pt x="45" y="223"/>
                    <a:pt x="47" y="226"/>
                    <a:pt x="49" y="228"/>
                  </a:cubicBezTo>
                  <a:lnTo>
                    <a:pt x="52" y="229"/>
                  </a:lnTo>
                  <a:cubicBezTo>
                    <a:pt x="55" y="230"/>
                    <a:pt x="58" y="229"/>
                    <a:pt x="60" y="226"/>
                  </a:cubicBezTo>
                  <a:close/>
                  <a:moveTo>
                    <a:pt x="44" y="218"/>
                  </a:moveTo>
                  <a:lnTo>
                    <a:pt x="44" y="218"/>
                  </a:lnTo>
                  <a:lnTo>
                    <a:pt x="122" y="67"/>
                  </a:lnTo>
                  <a:cubicBezTo>
                    <a:pt x="124" y="64"/>
                    <a:pt x="122" y="60"/>
                    <a:pt x="120" y="59"/>
                  </a:cubicBezTo>
                  <a:lnTo>
                    <a:pt x="107" y="52"/>
                  </a:lnTo>
                  <a:cubicBezTo>
                    <a:pt x="104" y="51"/>
                    <a:pt x="101" y="52"/>
                    <a:pt x="99" y="55"/>
                  </a:cubicBezTo>
                  <a:lnTo>
                    <a:pt x="21" y="207"/>
                  </a:lnTo>
                  <a:cubicBezTo>
                    <a:pt x="20" y="209"/>
                    <a:pt x="21" y="213"/>
                    <a:pt x="24" y="214"/>
                  </a:cubicBezTo>
                  <a:lnTo>
                    <a:pt x="36" y="221"/>
                  </a:lnTo>
                  <a:cubicBezTo>
                    <a:pt x="39" y="222"/>
                    <a:pt x="42" y="221"/>
                    <a:pt x="44" y="218"/>
                  </a:cubicBezTo>
                  <a:close/>
                  <a:moveTo>
                    <a:pt x="30" y="252"/>
                  </a:moveTo>
                  <a:lnTo>
                    <a:pt x="30" y="252"/>
                  </a:lnTo>
                  <a:lnTo>
                    <a:pt x="1" y="237"/>
                  </a:lnTo>
                  <a:cubicBezTo>
                    <a:pt x="1" y="239"/>
                    <a:pt x="1" y="242"/>
                    <a:pt x="1" y="244"/>
                  </a:cubicBezTo>
                  <a:lnTo>
                    <a:pt x="2" y="265"/>
                  </a:lnTo>
                  <a:cubicBezTo>
                    <a:pt x="2" y="268"/>
                    <a:pt x="4" y="269"/>
                    <a:pt x="7" y="268"/>
                  </a:cubicBezTo>
                  <a:lnTo>
                    <a:pt x="25" y="256"/>
                  </a:lnTo>
                  <a:cubicBezTo>
                    <a:pt x="26" y="255"/>
                    <a:pt x="28" y="254"/>
                    <a:pt x="30" y="252"/>
                  </a:cubicBezTo>
                  <a:close/>
                  <a:moveTo>
                    <a:pt x="7" y="208"/>
                  </a:moveTo>
                  <a:lnTo>
                    <a:pt x="7" y="208"/>
                  </a:lnTo>
                  <a:cubicBezTo>
                    <a:pt x="6" y="207"/>
                    <a:pt x="5" y="207"/>
                    <a:pt x="4" y="207"/>
                  </a:cubicBezTo>
                  <a:cubicBezTo>
                    <a:pt x="1" y="207"/>
                    <a:pt x="0" y="209"/>
                    <a:pt x="0" y="213"/>
                  </a:cubicBezTo>
                  <a:lnTo>
                    <a:pt x="0" y="234"/>
                  </a:lnTo>
                  <a:lnTo>
                    <a:pt x="8" y="238"/>
                  </a:lnTo>
                  <a:lnTo>
                    <a:pt x="7" y="237"/>
                  </a:lnTo>
                  <a:lnTo>
                    <a:pt x="7" y="234"/>
                  </a:lnTo>
                  <a:lnTo>
                    <a:pt x="7" y="234"/>
                  </a:lnTo>
                  <a:lnTo>
                    <a:pt x="3" y="232"/>
                  </a:lnTo>
                  <a:lnTo>
                    <a:pt x="3" y="212"/>
                  </a:lnTo>
                  <a:cubicBezTo>
                    <a:pt x="3" y="212"/>
                    <a:pt x="3" y="210"/>
                    <a:pt x="4" y="210"/>
                  </a:cubicBezTo>
                  <a:cubicBezTo>
                    <a:pt x="4" y="210"/>
                    <a:pt x="5" y="210"/>
                    <a:pt x="5" y="211"/>
                  </a:cubicBezTo>
                  <a:lnTo>
                    <a:pt x="50" y="233"/>
                  </a:lnTo>
                  <a:cubicBezTo>
                    <a:pt x="50" y="234"/>
                    <a:pt x="51" y="234"/>
                    <a:pt x="51" y="235"/>
                  </a:cubicBezTo>
                  <a:cubicBezTo>
                    <a:pt x="51" y="236"/>
                    <a:pt x="51" y="236"/>
                    <a:pt x="50" y="237"/>
                  </a:cubicBezTo>
                  <a:lnTo>
                    <a:pt x="34" y="247"/>
                  </a:lnTo>
                  <a:lnTo>
                    <a:pt x="7" y="234"/>
                  </a:lnTo>
                  <a:lnTo>
                    <a:pt x="8" y="238"/>
                  </a:lnTo>
                  <a:lnTo>
                    <a:pt x="34" y="251"/>
                  </a:lnTo>
                  <a:lnTo>
                    <a:pt x="52" y="239"/>
                  </a:lnTo>
                  <a:cubicBezTo>
                    <a:pt x="53" y="238"/>
                    <a:pt x="54" y="237"/>
                    <a:pt x="54" y="235"/>
                  </a:cubicBezTo>
                  <a:cubicBezTo>
                    <a:pt x="54" y="233"/>
                    <a:pt x="53" y="232"/>
                    <a:pt x="51" y="231"/>
                  </a:cubicBezTo>
                  <a:lnTo>
                    <a:pt x="7" y="208"/>
                  </a:lnTo>
                  <a:close/>
                  <a:moveTo>
                    <a:pt x="83" y="47"/>
                  </a:moveTo>
                  <a:lnTo>
                    <a:pt x="83" y="47"/>
                  </a:lnTo>
                  <a:lnTo>
                    <a:pt x="5" y="198"/>
                  </a:lnTo>
                  <a:cubicBezTo>
                    <a:pt x="4" y="201"/>
                    <a:pt x="5" y="205"/>
                    <a:pt x="8" y="206"/>
                  </a:cubicBezTo>
                  <a:lnTo>
                    <a:pt x="10" y="207"/>
                  </a:lnTo>
                  <a:cubicBezTo>
                    <a:pt x="13" y="209"/>
                    <a:pt x="17" y="208"/>
                    <a:pt x="18" y="205"/>
                  </a:cubicBezTo>
                  <a:lnTo>
                    <a:pt x="96" y="53"/>
                  </a:lnTo>
                  <a:cubicBezTo>
                    <a:pt x="98" y="50"/>
                    <a:pt x="97" y="47"/>
                    <a:pt x="94" y="45"/>
                  </a:cubicBezTo>
                  <a:lnTo>
                    <a:pt x="91" y="44"/>
                  </a:lnTo>
                  <a:cubicBezTo>
                    <a:pt x="88" y="43"/>
                    <a:pt x="85" y="44"/>
                    <a:pt x="83" y="47"/>
                  </a:cubicBezTo>
                  <a:close/>
                  <a:moveTo>
                    <a:pt x="89" y="35"/>
                  </a:moveTo>
                  <a:lnTo>
                    <a:pt x="89" y="35"/>
                  </a:lnTo>
                  <a:cubicBezTo>
                    <a:pt x="88" y="37"/>
                    <a:pt x="89" y="40"/>
                    <a:pt x="92" y="41"/>
                  </a:cubicBezTo>
                  <a:lnTo>
                    <a:pt x="138" y="65"/>
                  </a:lnTo>
                  <a:cubicBezTo>
                    <a:pt x="140" y="66"/>
                    <a:pt x="143" y="65"/>
                    <a:pt x="144" y="63"/>
                  </a:cubicBezTo>
                  <a:cubicBezTo>
                    <a:pt x="145" y="61"/>
                    <a:pt x="144" y="58"/>
                    <a:pt x="142" y="57"/>
                  </a:cubicBezTo>
                  <a:lnTo>
                    <a:pt x="96" y="33"/>
                  </a:lnTo>
                  <a:cubicBezTo>
                    <a:pt x="93" y="32"/>
                    <a:pt x="91" y="33"/>
                    <a:pt x="89" y="35"/>
                  </a:cubicBezTo>
                  <a:close/>
                  <a:moveTo>
                    <a:pt x="160" y="26"/>
                  </a:moveTo>
                  <a:lnTo>
                    <a:pt x="160" y="26"/>
                  </a:lnTo>
                  <a:cubicBezTo>
                    <a:pt x="159" y="23"/>
                    <a:pt x="157" y="20"/>
                    <a:pt x="153" y="18"/>
                  </a:cubicBezTo>
                  <a:lnTo>
                    <a:pt x="120" y="1"/>
                  </a:lnTo>
                  <a:cubicBezTo>
                    <a:pt x="118" y="1"/>
                    <a:pt x="116" y="0"/>
                    <a:pt x="113" y="0"/>
                  </a:cubicBezTo>
                  <a:cubicBezTo>
                    <a:pt x="108" y="1"/>
                    <a:pt x="104" y="3"/>
                    <a:pt x="102" y="7"/>
                  </a:cubicBezTo>
                  <a:lnTo>
                    <a:pt x="92" y="26"/>
                  </a:lnTo>
                  <a:lnTo>
                    <a:pt x="118" y="39"/>
                  </a:lnTo>
                  <a:lnTo>
                    <a:pt x="118" y="36"/>
                  </a:lnTo>
                  <a:lnTo>
                    <a:pt x="96" y="25"/>
                  </a:lnTo>
                  <a:lnTo>
                    <a:pt x="105" y="8"/>
                  </a:lnTo>
                  <a:cubicBezTo>
                    <a:pt x="106" y="5"/>
                    <a:pt x="110" y="3"/>
                    <a:pt x="113" y="3"/>
                  </a:cubicBezTo>
                  <a:cubicBezTo>
                    <a:pt x="115" y="3"/>
                    <a:pt x="117" y="3"/>
                    <a:pt x="119" y="4"/>
                  </a:cubicBezTo>
                  <a:lnTo>
                    <a:pt x="152" y="21"/>
                  </a:lnTo>
                  <a:cubicBezTo>
                    <a:pt x="154" y="22"/>
                    <a:pt x="156" y="24"/>
                    <a:pt x="157" y="27"/>
                  </a:cubicBezTo>
                  <a:cubicBezTo>
                    <a:pt x="158" y="30"/>
                    <a:pt x="158" y="32"/>
                    <a:pt x="156" y="35"/>
                  </a:cubicBezTo>
                  <a:lnTo>
                    <a:pt x="148" y="51"/>
                  </a:lnTo>
                  <a:lnTo>
                    <a:pt x="118" y="36"/>
                  </a:lnTo>
                  <a:lnTo>
                    <a:pt x="118" y="36"/>
                  </a:lnTo>
                  <a:lnTo>
                    <a:pt x="118" y="40"/>
                  </a:lnTo>
                  <a:lnTo>
                    <a:pt x="118" y="39"/>
                  </a:lnTo>
                  <a:lnTo>
                    <a:pt x="149" y="56"/>
                  </a:lnTo>
                  <a:lnTo>
                    <a:pt x="159" y="36"/>
                  </a:lnTo>
                  <a:cubicBezTo>
                    <a:pt x="161" y="33"/>
                    <a:pt x="161" y="30"/>
                    <a:pt x="160" y="26"/>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13" name="Group 12"/>
          <p:cNvGrpSpPr/>
          <p:nvPr/>
        </p:nvGrpSpPr>
        <p:grpSpPr>
          <a:xfrm>
            <a:off x="455953" y="4950656"/>
            <a:ext cx="482153" cy="693737"/>
            <a:chOff x="1314553" y="4498086"/>
            <a:chExt cx="325914" cy="475994"/>
          </a:xfrm>
        </p:grpSpPr>
        <p:sp>
          <p:nvSpPr>
            <p:cNvPr id="17" name="Freeform: Shape 157">
              <a:extLst>
                <a:ext uri="{FF2B5EF4-FFF2-40B4-BE49-F238E27FC236}">
                  <a16:creationId xmlns:a16="http://schemas.microsoft.com/office/drawing/2014/main" id="{33416354-7A84-4A3D-85B6-F97D42C92916}"/>
                </a:ext>
              </a:extLst>
            </p:cNvPr>
            <p:cNvSpPr/>
            <p:nvPr/>
          </p:nvSpPr>
          <p:spPr>
            <a:xfrm>
              <a:off x="1372573" y="4498086"/>
              <a:ext cx="207881" cy="122062"/>
            </a:xfrm>
            <a:custGeom>
              <a:avLst/>
              <a:gdLst>
                <a:gd name="connsiteX0" fmla="*/ 219451 w 228514"/>
                <a:gd name="connsiteY0" fmla="*/ 105296 h 125811"/>
                <a:gd name="connsiteX1" fmla="*/ 227873 w 228514"/>
                <a:gd name="connsiteY1" fmla="*/ 81186 h 125811"/>
                <a:gd name="connsiteX2" fmla="*/ 174338 w 228514"/>
                <a:gd name="connsiteY2" fmla="*/ 36382 h 125811"/>
                <a:gd name="connsiteX3" fmla="*/ 144863 w 228514"/>
                <a:gd name="connsiteY3" fmla="*/ 43828 h 125811"/>
                <a:gd name="connsiteX4" fmla="*/ 75256 w 228514"/>
                <a:gd name="connsiteY4" fmla="*/ 1926 h 125811"/>
                <a:gd name="connsiteX5" fmla="*/ 1926 w 228514"/>
                <a:gd name="connsiteY5" fmla="*/ 62931 h 125811"/>
                <a:gd name="connsiteX6" fmla="*/ 13993 w 228514"/>
                <a:gd name="connsiteY6" fmla="*/ 96413 h 125811"/>
                <a:gd name="connsiteX7" fmla="*/ 8396 w 228514"/>
                <a:gd name="connsiteY7" fmla="*/ 117492 h 125811"/>
                <a:gd name="connsiteX8" fmla="*/ 10219 w 228514"/>
                <a:gd name="connsiteY8" fmla="*/ 122858 h 125811"/>
                <a:gd name="connsiteX9" fmla="*/ 13351 w 228514"/>
                <a:gd name="connsiteY9" fmla="*/ 123937 h 125811"/>
                <a:gd name="connsiteX10" fmla="*/ 15867 w 228514"/>
                <a:gd name="connsiteY10" fmla="*/ 123269 h 125811"/>
                <a:gd name="connsiteX11" fmla="*/ 33763 w 228514"/>
                <a:gd name="connsiteY11" fmla="*/ 113178 h 125811"/>
                <a:gd name="connsiteX12" fmla="*/ 75230 w 228514"/>
                <a:gd name="connsiteY12" fmla="*/ 123911 h 125811"/>
                <a:gd name="connsiteX13" fmla="*/ 128713 w 228514"/>
                <a:gd name="connsiteY13" fmla="*/ 104526 h 125811"/>
                <a:gd name="connsiteX14" fmla="*/ 174313 w 228514"/>
                <a:gd name="connsiteY14" fmla="*/ 125965 h 125811"/>
                <a:gd name="connsiteX15" fmla="*/ 203763 w 228514"/>
                <a:gd name="connsiteY15" fmla="*/ 118571 h 125811"/>
                <a:gd name="connsiteX16" fmla="*/ 215728 w 228514"/>
                <a:gd name="connsiteY16" fmla="*/ 125323 h 125811"/>
                <a:gd name="connsiteX17" fmla="*/ 218244 w 228514"/>
                <a:gd name="connsiteY17" fmla="*/ 125991 h 125811"/>
                <a:gd name="connsiteX18" fmla="*/ 221376 w 228514"/>
                <a:gd name="connsiteY18" fmla="*/ 124912 h 125811"/>
                <a:gd name="connsiteX19" fmla="*/ 223199 w 228514"/>
                <a:gd name="connsiteY19" fmla="*/ 119546 h 125811"/>
                <a:gd name="connsiteX20" fmla="*/ 219451 w 228514"/>
                <a:gd name="connsiteY20" fmla="*/ 105296 h 125811"/>
                <a:gd name="connsiteX21" fmla="*/ 75256 w 228514"/>
                <a:gd name="connsiteY21" fmla="*/ 113667 h 125811"/>
                <a:gd name="connsiteX22" fmla="*/ 36588 w 228514"/>
                <a:gd name="connsiteY22" fmla="*/ 102908 h 125811"/>
                <a:gd name="connsiteX23" fmla="*/ 33866 w 228514"/>
                <a:gd name="connsiteY23" fmla="*/ 102113 h 125811"/>
                <a:gd name="connsiteX24" fmla="*/ 31350 w 228514"/>
                <a:gd name="connsiteY24" fmla="*/ 102780 h 125811"/>
                <a:gd name="connsiteX25" fmla="*/ 21439 w 228514"/>
                <a:gd name="connsiteY25" fmla="*/ 108352 h 125811"/>
                <a:gd name="connsiteX26" fmla="*/ 24597 w 228514"/>
                <a:gd name="connsiteY26" fmla="*/ 96541 h 125811"/>
                <a:gd name="connsiteX27" fmla="*/ 23519 w 228514"/>
                <a:gd name="connsiteY27" fmla="*/ 91817 h 125811"/>
                <a:gd name="connsiteX28" fmla="*/ 12196 w 228514"/>
                <a:gd name="connsiteY28" fmla="*/ 62906 h 125811"/>
                <a:gd name="connsiteX29" fmla="*/ 75256 w 228514"/>
                <a:gd name="connsiteY29" fmla="*/ 12170 h 125811"/>
                <a:gd name="connsiteX30" fmla="*/ 136133 w 228514"/>
                <a:gd name="connsiteY30" fmla="*/ 49836 h 125811"/>
                <a:gd name="connsiteX31" fmla="*/ 120804 w 228514"/>
                <a:gd name="connsiteY31" fmla="*/ 81161 h 125811"/>
                <a:gd name="connsiteX32" fmla="*/ 123629 w 228514"/>
                <a:gd name="connsiteY32" fmla="*/ 95385 h 125811"/>
                <a:gd name="connsiteX33" fmla="*/ 75256 w 228514"/>
                <a:gd name="connsiteY33" fmla="*/ 113667 h 125811"/>
                <a:gd name="connsiteX34" fmla="*/ 209925 w 228514"/>
                <a:gd name="connsiteY34" fmla="*/ 100726 h 125811"/>
                <a:gd name="connsiteX35" fmla="*/ 208847 w 228514"/>
                <a:gd name="connsiteY35" fmla="*/ 105424 h 125811"/>
                <a:gd name="connsiteX36" fmla="*/ 210182 w 228514"/>
                <a:gd name="connsiteY36" fmla="*/ 110380 h 125811"/>
                <a:gd name="connsiteX37" fmla="*/ 206228 w 228514"/>
                <a:gd name="connsiteY37" fmla="*/ 108146 h 125811"/>
                <a:gd name="connsiteX38" fmla="*/ 200990 w 228514"/>
                <a:gd name="connsiteY38" fmla="*/ 108275 h 125811"/>
                <a:gd name="connsiteX39" fmla="*/ 174338 w 228514"/>
                <a:gd name="connsiteY39" fmla="*/ 115695 h 125811"/>
                <a:gd name="connsiteX40" fmla="*/ 131075 w 228514"/>
                <a:gd name="connsiteY40" fmla="*/ 81161 h 125811"/>
                <a:gd name="connsiteX41" fmla="*/ 174338 w 228514"/>
                <a:gd name="connsiteY41" fmla="*/ 46627 h 125811"/>
                <a:gd name="connsiteX42" fmla="*/ 217602 w 228514"/>
                <a:gd name="connsiteY42" fmla="*/ 81161 h 125811"/>
                <a:gd name="connsiteX43" fmla="*/ 209925 w 228514"/>
                <a:gd name="connsiteY43" fmla="*/ 100726 h 1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8514" h="125811">
                  <a:moveTo>
                    <a:pt x="219451" y="105296"/>
                  </a:moveTo>
                  <a:cubicBezTo>
                    <a:pt x="224971" y="98081"/>
                    <a:pt x="227873" y="89814"/>
                    <a:pt x="227873" y="81186"/>
                  </a:cubicBezTo>
                  <a:cubicBezTo>
                    <a:pt x="227873" y="56487"/>
                    <a:pt x="203865" y="36382"/>
                    <a:pt x="174338" y="36382"/>
                  </a:cubicBezTo>
                  <a:cubicBezTo>
                    <a:pt x="163452" y="36382"/>
                    <a:pt x="153336" y="39130"/>
                    <a:pt x="144863" y="43828"/>
                  </a:cubicBezTo>
                  <a:cubicBezTo>
                    <a:pt x="135208" y="19513"/>
                    <a:pt x="107658" y="1926"/>
                    <a:pt x="75256" y="1926"/>
                  </a:cubicBezTo>
                  <a:cubicBezTo>
                    <a:pt x="34816" y="1926"/>
                    <a:pt x="1926" y="29296"/>
                    <a:pt x="1926" y="62931"/>
                  </a:cubicBezTo>
                  <a:cubicBezTo>
                    <a:pt x="1926" y="74922"/>
                    <a:pt x="6085" y="86450"/>
                    <a:pt x="13993" y="96413"/>
                  </a:cubicBezTo>
                  <a:cubicBezTo>
                    <a:pt x="11785" y="104629"/>
                    <a:pt x="8396" y="117492"/>
                    <a:pt x="8396" y="117492"/>
                  </a:cubicBezTo>
                  <a:cubicBezTo>
                    <a:pt x="7857" y="119495"/>
                    <a:pt x="8601" y="121600"/>
                    <a:pt x="10219" y="122858"/>
                  </a:cubicBezTo>
                  <a:cubicBezTo>
                    <a:pt x="11143" y="123577"/>
                    <a:pt x="12247" y="123937"/>
                    <a:pt x="13351" y="123937"/>
                  </a:cubicBezTo>
                  <a:cubicBezTo>
                    <a:pt x="14224" y="123937"/>
                    <a:pt x="15072" y="123731"/>
                    <a:pt x="15867" y="123269"/>
                  </a:cubicBezTo>
                  <a:lnTo>
                    <a:pt x="33763" y="113178"/>
                  </a:lnTo>
                  <a:cubicBezTo>
                    <a:pt x="46036" y="120214"/>
                    <a:pt x="60312" y="123911"/>
                    <a:pt x="75230" y="123911"/>
                  </a:cubicBezTo>
                  <a:cubicBezTo>
                    <a:pt x="96336" y="123911"/>
                    <a:pt x="115335" y="116439"/>
                    <a:pt x="128713" y="104526"/>
                  </a:cubicBezTo>
                  <a:cubicBezTo>
                    <a:pt x="138136" y="117364"/>
                    <a:pt x="155030" y="125965"/>
                    <a:pt x="174313" y="125965"/>
                  </a:cubicBezTo>
                  <a:cubicBezTo>
                    <a:pt x="184866" y="125965"/>
                    <a:pt x="194982" y="123423"/>
                    <a:pt x="203763" y="118571"/>
                  </a:cubicBezTo>
                  <a:lnTo>
                    <a:pt x="215728" y="125323"/>
                  </a:lnTo>
                  <a:cubicBezTo>
                    <a:pt x="216524" y="125760"/>
                    <a:pt x="217371" y="125991"/>
                    <a:pt x="218244" y="125991"/>
                  </a:cubicBezTo>
                  <a:cubicBezTo>
                    <a:pt x="219348" y="125991"/>
                    <a:pt x="220452" y="125631"/>
                    <a:pt x="221376" y="124912"/>
                  </a:cubicBezTo>
                  <a:cubicBezTo>
                    <a:pt x="223020" y="123654"/>
                    <a:pt x="223739" y="121549"/>
                    <a:pt x="223199" y="119546"/>
                  </a:cubicBezTo>
                  <a:cubicBezTo>
                    <a:pt x="223251" y="119546"/>
                    <a:pt x="221017" y="111125"/>
                    <a:pt x="219451" y="105296"/>
                  </a:cubicBezTo>
                  <a:close/>
                  <a:moveTo>
                    <a:pt x="75256" y="113667"/>
                  </a:moveTo>
                  <a:cubicBezTo>
                    <a:pt x="61160" y="113667"/>
                    <a:pt x="47808" y="109943"/>
                    <a:pt x="36588" y="102908"/>
                  </a:cubicBezTo>
                  <a:cubicBezTo>
                    <a:pt x="35766" y="102395"/>
                    <a:pt x="34816" y="102113"/>
                    <a:pt x="33866" y="102113"/>
                  </a:cubicBezTo>
                  <a:cubicBezTo>
                    <a:pt x="32993" y="102113"/>
                    <a:pt x="32120" y="102343"/>
                    <a:pt x="31350" y="102780"/>
                  </a:cubicBezTo>
                  <a:lnTo>
                    <a:pt x="21439" y="108352"/>
                  </a:lnTo>
                  <a:cubicBezTo>
                    <a:pt x="22569" y="104140"/>
                    <a:pt x="23750" y="99673"/>
                    <a:pt x="24597" y="96541"/>
                  </a:cubicBezTo>
                  <a:cubicBezTo>
                    <a:pt x="25034" y="94898"/>
                    <a:pt x="24649" y="93126"/>
                    <a:pt x="23519" y="91817"/>
                  </a:cubicBezTo>
                  <a:cubicBezTo>
                    <a:pt x="16099" y="83266"/>
                    <a:pt x="12196" y="73253"/>
                    <a:pt x="12196" y="62906"/>
                  </a:cubicBezTo>
                  <a:cubicBezTo>
                    <a:pt x="12196" y="34919"/>
                    <a:pt x="40491" y="12170"/>
                    <a:pt x="75256" y="12170"/>
                  </a:cubicBezTo>
                  <a:cubicBezTo>
                    <a:pt x="104397" y="12170"/>
                    <a:pt x="128944" y="28166"/>
                    <a:pt x="136133" y="49836"/>
                  </a:cubicBezTo>
                  <a:cubicBezTo>
                    <a:pt x="126659" y="57924"/>
                    <a:pt x="120804" y="68965"/>
                    <a:pt x="120804" y="81161"/>
                  </a:cubicBezTo>
                  <a:cubicBezTo>
                    <a:pt x="120804" y="86142"/>
                    <a:pt x="121831" y="90918"/>
                    <a:pt x="123629" y="95385"/>
                  </a:cubicBezTo>
                  <a:cubicBezTo>
                    <a:pt x="112023" y="106554"/>
                    <a:pt x="94667" y="113667"/>
                    <a:pt x="75256" y="113667"/>
                  </a:cubicBezTo>
                  <a:close/>
                  <a:moveTo>
                    <a:pt x="209925" y="100726"/>
                  </a:moveTo>
                  <a:cubicBezTo>
                    <a:pt x="208795" y="102010"/>
                    <a:pt x="208410" y="103781"/>
                    <a:pt x="208847" y="105424"/>
                  </a:cubicBezTo>
                  <a:cubicBezTo>
                    <a:pt x="209232" y="106811"/>
                    <a:pt x="209694" y="108557"/>
                    <a:pt x="210182" y="110380"/>
                  </a:cubicBezTo>
                  <a:lnTo>
                    <a:pt x="206228" y="108146"/>
                  </a:lnTo>
                  <a:cubicBezTo>
                    <a:pt x="204584" y="107222"/>
                    <a:pt x="202582" y="107273"/>
                    <a:pt x="200990" y="108275"/>
                  </a:cubicBezTo>
                  <a:cubicBezTo>
                    <a:pt x="193262" y="113127"/>
                    <a:pt x="184044" y="115695"/>
                    <a:pt x="174338" y="115695"/>
                  </a:cubicBezTo>
                  <a:cubicBezTo>
                    <a:pt x="150486" y="115695"/>
                    <a:pt x="131075" y="100213"/>
                    <a:pt x="131075" y="81161"/>
                  </a:cubicBezTo>
                  <a:cubicBezTo>
                    <a:pt x="131075" y="62110"/>
                    <a:pt x="150486" y="46627"/>
                    <a:pt x="174338" y="46627"/>
                  </a:cubicBezTo>
                  <a:cubicBezTo>
                    <a:pt x="198191" y="46627"/>
                    <a:pt x="217602" y="62110"/>
                    <a:pt x="217602" y="81161"/>
                  </a:cubicBezTo>
                  <a:cubicBezTo>
                    <a:pt x="217602" y="88170"/>
                    <a:pt x="214958" y="94923"/>
                    <a:pt x="209925" y="100726"/>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158">
              <a:extLst>
                <a:ext uri="{FF2B5EF4-FFF2-40B4-BE49-F238E27FC236}">
                  <a16:creationId xmlns:a16="http://schemas.microsoft.com/office/drawing/2014/main" id="{83304FB2-1D28-4E9B-ACC2-536D778D6FBD}"/>
                </a:ext>
              </a:extLst>
            </p:cNvPr>
            <p:cNvSpPr/>
            <p:nvPr/>
          </p:nvSpPr>
          <p:spPr>
            <a:xfrm>
              <a:off x="1314553" y="4623501"/>
              <a:ext cx="133137" cy="346258"/>
            </a:xfrm>
            <a:custGeom>
              <a:avLst/>
              <a:gdLst>
                <a:gd name="connsiteX0" fmla="*/ 131640 w 146351"/>
                <a:gd name="connsiteY0" fmla="*/ 217833 h 356893"/>
                <a:gd name="connsiteX1" fmla="*/ 119547 w 146351"/>
                <a:gd name="connsiteY1" fmla="*/ 217833 h 356893"/>
                <a:gd name="connsiteX2" fmla="*/ 109225 w 146351"/>
                <a:gd name="connsiteY2" fmla="*/ 217833 h 356893"/>
                <a:gd name="connsiteX3" fmla="*/ 108942 w 146351"/>
                <a:gd name="connsiteY3" fmla="*/ 171694 h 356893"/>
                <a:gd name="connsiteX4" fmla="*/ 102986 w 146351"/>
                <a:gd name="connsiteY4" fmla="*/ 152129 h 356893"/>
                <a:gd name="connsiteX5" fmla="*/ 85706 w 146351"/>
                <a:gd name="connsiteY5" fmla="*/ 120239 h 356893"/>
                <a:gd name="connsiteX6" fmla="*/ 66860 w 146351"/>
                <a:gd name="connsiteY6" fmla="*/ 100880 h 356893"/>
                <a:gd name="connsiteX7" fmla="*/ 102986 w 146351"/>
                <a:gd name="connsiteY7" fmla="*/ 52455 h 356893"/>
                <a:gd name="connsiteX8" fmla="*/ 52456 w 146351"/>
                <a:gd name="connsiteY8" fmla="*/ 1926 h 356893"/>
                <a:gd name="connsiteX9" fmla="*/ 1926 w 146351"/>
                <a:gd name="connsiteY9" fmla="*/ 52455 h 356893"/>
                <a:gd name="connsiteX10" fmla="*/ 37410 w 146351"/>
                <a:gd name="connsiteY10" fmla="*/ 100700 h 356893"/>
                <a:gd name="connsiteX11" fmla="*/ 34020 w 146351"/>
                <a:gd name="connsiteY11" fmla="*/ 100700 h 356893"/>
                <a:gd name="connsiteX12" fmla="*/ 4724 w 146351"/>
                <a:gd name="connsiteY12" fmla="*/ 129945 h 356893"/>
                <a:gd name="connsiteX13" fmla="*/ 4673 w 146351"/>
                <a:gd name="connsiteY13" fmla="*/ 232648 h 356893"/>
                <a:gd name="connsiteX14" fmla="*/ 4673 w 146351"/>
                <a:gd name="connsiteY14" fmla="*/ 232751 h 356893"/>
                <a:gd name="connsiteX15" fmla="*/ 4673 w 146351"/>
                <a:gd name="connsiteY15" fmla="*/ 252932 h 356893"/>
                <a:gd name="connsiteX16" fmla="*/ 19642 w 146351"/>
                <a:gd name="connsiteY16" fmla="*/ 267901 h 356893"/>
                <a:gd name="connsiteX17" fmla="*/ 87940 w 146351"/>
                <a:gd name="connsiteY17" fmla="*/ 267901 h 356893"/>
                <a:gd name="connsiteX18" fmla="*/ 87940 w 146351"/>
                <a:gd name="connsiteY18" fmla="*/ 343541 h 356893"/>
                <a:gd name="connsiteX19" fmla="*/ 101599 w 146351"/>
                <a:gd name="connsiteY19" fmla="*/ 357201 h 356893"/>
                <a:gd name="connsiteX20" fmla="*/ 131691 w 146351"/>
                <a:gd name="connsiteY20" fmla="*/ 357201 h 356893"/>
                <a:gd name="connsiteX21" fmla="*/ 145351 w 146351"/>
                <a:gd name="connsiteY21" fmla="*/ 343541 h 356893"/>
                <a:gd name="connsiteX22" fmla="*/ 145351 w 146351"/>
                <a:gd name="connsiteY22" fmla="*/ 231467 h 356893"/>
                <a:gd name="connsiteX23" fmla="*/ 131640 w 146351"/>
                <a:gd name="connsiteY23" fmla="*/ 217833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31640" y="217833"/>
                  </a:moveTo>
                  <a:lnTo>
                    <a:pt x="119547" y="217833"/>
                  </a:lnTo>
                  <a:lnTo>
                    <a:pt x="109225" y="217833"/>
                  </a:lnTo>
                  <a:lnTo>
                    <a:pt x="108942" y="171694"/>
                  </a:lnTo>
                  <a:cubicBezTo>
                    <a:pt x="108121" y="165506"/>
                    <a:pt x="106503" y="158445"/>
                    <a:pt x="102986" y="152129"/>
                  </a:cubicBezTo>
                  <a:cubicBezTo>
                    <a:pt x="94821" y="137519"/>
                    <a:pt x="90122" y="128199"/>
                    <a:pt x="85706" y="120239"/>
                  </a:cubicBezTo>
                  <a:cubicBezTo>
                    <a:pt x="80160" y="110200"/>
                    <a:pt x="77053" y="102087"/>
                    <a:pt x="66860" y="100880"/>
                  </a:cubicBezTo>
                  <a:cubicBezTo>
                    <a:pt x="87734" y="94666"/>
                    <a:pt x="102986" y="75358"/>
                    <a:pt x="102986" y="52455"/>
                  </a:cubicBezTo>
                  <a:cubicBezTo>
                    <a:pt x="102986" y="24546"/>
                    <a:pt x="80365" y="1926"/>
                    <a:pt x="52456" y="1926"/>
                  </a:cubicBezTo>
                  <a:cubicBezTo>
                    <a:pt x="24546" y="1926"/>
                    <a:pt x="1926" y="24546"/>
                    <a:pt x="1926" y="52455"/>
                  </a:cubicBezTo>
                  <a:cubicBezTo>
                    <a:pt x="1926" y="75127"/>
                    <a:pt x="16843" y="94307"/>
                    <a:pt x="37410" y="100700"/>
                  </a:cubicBezTo>
                  <a:lnTo>
                    <a:pt x="34020" y="100700"/>
                  </a:lnTo>
                  <a:cubicBezTo>
                    <a:pt x="17845" y="100700"/>
                    <a:pt x="4724" y="113769"/>
                    <a:pt x="4724" y="129945"/>
                  </a:cubicBezTo>
                  <a:cubicBezTo>
                    <a:pt x="4699" y="161398"/>
                    <a:pt x="4699" y="201349"/>
                    <a:pt x="4673" y="232648"/>
                  </a:cubicBezTo>
                  <a:cubicBezTo>
                    <a:pt x="4673" y="232674"/>
                    <a:pt x="4673" y="232699"/>
                    <a:pt x="4673" y="232751"/>
                  </a:cubicBezTo>
                  <a:lnTo>
                    <a:pt x="4673" y="252932"/>
                  </a:lnTo>
                  <a:cubicBezTo>
                    <a:pt x="4673" y="261200"/>
                    <a:pt x="11375" y="267901"/>
                    <a:pt x="19642" y="267901"/>
                  </a:cubicBezTo>
                  <a:lnTo>
                    <a:pt x="87940" y="267901"/>
                  </a:lnTo>
                  <a:lnTo>
                    <a:pt x="87940" y="343541"/>
                  </a:lnTo>
                  <a:cubicBezTo>
                    <a:pt x="87940" y="351091"/>
                    <a:pt x="94050" y="357201"/>
                    <a:pt x="101599" y="357201"/>
                  </a:cubicBezTo>
                  <a:lnTo>
                    <a:pt x="131691" y="357201"/>
                  </a:lnTo>
                  <a:cubicBezTo>
                    <a:pt x="139240" y="357201"/>
                    <a:pt x="145351" y="351091"/>
                    <a:pt x="145351" y="343541"/>
                  </a:cubicBezTo>
                  <a:lnTo>
                    <a:pt x="145351" y="231467"/>
                  </a:lnTo>
                  <a:cubicBezTo>
                    <a:pt x="145299" y="223944"/>
                    <a:pt x="139188" y="217833"/>
                    <a:pt x="131640" y="217833"/>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159">
              <a:extLst>
                <a:ext uri="{FF2B5EF4-FFF2-40B4-BE49-F238E27FC236}">
                  <a16:creationId xmlns:a16="http://schemas.microsoft.com/office/drawing/2014/main" id="{16672DD9-4FEE-4DBF-BBF6-984E8553D80F}"/>
                </a:ext>
              </a:extLst>
            </p:cNvPr>
            <p:cNvSpPr/>
            <p:nvPr/>
          </p:nvSpPr>
          <p:spPr>
            <a:xfrm>
              <a:off x="1507330" y="4627822"/>
              <a:ext cx="133137" cy="346258"/>
            </a:xfrm>
            <a:custGeom>
              <a:avLst/>
              <a:gdLst>
                <a:gd name="connsiteX0" fmla="*/ 142501 w 146351"/>
                <a:gd name="connsiteY0" fmla="*/ 129945 h 356893"/>
                <a:gd name="connsiteX1" fmla="*/ 113205 w 146351"/>
                <a:gd name="connsiteY1" fmla="*/ 100700 h 356893"/>
                <a:gd name="connsiteX2" fmla="*/ 109815 w 146351"/>
                <a:gd name="connsiteY2" fmla="*/ 100700 h 356893"/>
                <a:gd name="connsiteX3" fmla="*/ 145299 w 146351"/>
                <a:gd name="connsiteY3" fmla="*/ 52455 h 356893"/>
                <a:gd name="connsiteX4" fmla="*/ 94769 w 146351"/>
                <a:gd name="connsiteY4" fmla="*/ 1926 h 356893"/>
                <a:gd name="connsiteX5" fmla="*/ 44240 w 146351"/>
                <a:gd name="connsiteY5" fmla="*/ 52455 h 356893"/>
                <a:gd name="connsiteX6" fmla="*/ 80365 w 146351"/>
                <a:gd name="connsiteY6" fmla="*/ 100880 h 356893"/>
                <a:gd name="connsiteX7" fmla="*/ 61519 w 146351"/>
                <a:gd name="connsiteY7" fmla="*/ 120239 h 356893"/>
                <a:gd name="connsiteX8" fmla="*/ 44240 w 146351"/>
                <a:gd name="connsiteY8" fmla="*/ 152129 h 356893"/>
                <a:gd name="connsiteX9" fmla="*/ 38283 w 146351"/>
                <a:gd name="connsiteY9" fmla="*/ 171694 h 356893"/>
                <a:gd name="connsiteX10" fmla="*/ 38000 w 146351"/>
                <a:gd name="connsiteY10" fmla="*/ 217833 h 356893"/>
                <a:gd name="connsiteX11" fmla="*/ 27679 w 146351"/>
                <a:gd name="connsiteY11" fmla="*/ 217833 h 356893"/>
                <a:gd name="connsiteX12" fmla="*/ 15585 w 146351"/>
                <a:gd name="connsiteY12" fmla="*/ 217833 h 356893"/>
                <a:gd name="connsiteX13" fmla="*/ 1926 w 146351"/>
                <a:gd name="connsiteY13" fmla="*/ 231493 h 356893"/>
                <a:gd name="connsiteX14" fmla="*/ 1926 w 146351"/>
                <a:gd name="connsiteY14" fmla="*/ 343567 h 356893"/>
                <a:gd name="connsiteX15" fmla="*/ 15585 w 146351"/>
                <a:gd name="connsiteY15" fmla="*/ 357227 h 356893"/>
                <a:gd name="connsiteX16" fmla="*/ 45677 w 146351"/>
                <a:gd name="connsiteY16" fmla="*/ 357227 h 356893"/>
                <a:gd name="connsiteX17" fmla="*/ 59337 w 146351"/>
                <a:gd name="connsiteY17" fmla="*/ 343567 h 356893"/>
                <a:gd name="connsiteX18" fmla="*/ 59337 w 146351"/>
                <a:gd name="connsiteY18" fmla="*/ 267926 h 356893"/>
                <a:gd name="connsiteX19" fmla="*/ 127635 w 146351"/>
                <a:gd name="connsiteY19" fmla="*/ 267926 h 356893"/>
                <a:gd name="connsiteX20" fmla="*/ 142603 w 146351"/>
                <a:gd name="connsiteY20" fmla="*/ 252958 h 356893"/>
                <a:gd name="connsiteX21" fmla="*/ 142603 w 146351"/>
                <a:gd name="connsiteY21" fmla="*/ 232776 h 356893"/>
                <a:gd name="connsiteX22" fmla="*/ 142603 w 146351"/>
                <a:gd name="connsiteY22" fmla="*/ 232674 h 356893"/>
                <a:gd name="connsiteX23" fmla="*/ 142501 w 146351"/>
                <a:gd name="connsiteY23" fmla="*/ 129945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42501" y="129945"/>
                  </a:moveTo>
                  <a:cubicBezTo>
                    <a:pt x="142501" y="113769"/>
                    <a:pt x="129380" y="100700"/>
                    <a:pt x="113205" y="100700"/>
                  </a:cubicBezTo>
                  <a:lnTo>
                    <a:pt x="109815" y="100700"/>
                  </a:lnTo>
                  <a:cubicBezTo>
                    <a:pt x="130382" y="94281"/>
                    <a:pt x="145299" y="75102"/>
                    <a:pt x="145299" y="52455"/>
                  </a:cubicBezTo>
                  <a:cubicBezTo>
                    <a:pt x="145299" y="24546"/>
                    <a:pt x="122679" y="1926"/>
                    <a:pt x="94769" y="1926"/>
                  </a:cubicBezTo>
                  <a:cubicBezTo>
                    <a:pt x="66860" y="1926"/>
                    <a:pt x="44240" y="24546"/>
                    <a:pt x="44240" y="52455"/>
                  </a:cubicBezTo>
                  <a:cubicBezTo>
                    <a:pt x="44240" y="75358"/>
                    <a:pt x="59491" y="94666"/>
                    <a:pt x="80365" y="100880"/>
                  </a:cubicBezTo>
                  <a:cubicBezTo>
                    <a:pt x="70172" y="102087"/>
                    <a:pt x="67065" y="110200"/>
                    <a:pt x="61519" y="120239"/>
                  </a:cubicBezTo>
                  <a:cubicBezTo>
                    <a:pt x="57129" y="128199"/>
                    <a:pt x="52404" y="137519"/>
                    <a:pt x="44240" y="152129"/>
                  </a:cubicBezTo>
                  <a:cubicBezTo>
                    <a:pt x="40722" y="158445"/>
                    <a:pt x="39104" y="165506"/>
                    <a:pt x="38283" y="171694"/>
                  </a:cubicBezTo>
                  <a:lnTo>
                    <a:pt x="38000" y="217833"/>
                  </a:lnTo>
                  <a:lnTo>
                    <a:pt x="27679" y="217833"/>
                  </a:lnTo>
                  <a:lnTo>
                    <a:pt x="15585" y="217833"/>
                  </a:lnTo>
                  <a:cubicBezTo>
                    <a:pt x="8037" y="217833"/>
                    <a:pt x="1926" y="223944"/>
                    <a:pt x="1926" y="231493"/>
                  </a:cubicBezTo>
                  <a:lnTo>
                    <a:pt x="1926" y="343567"/>
                  </a:lnTo>
                  <a:cubicBezTo>
                    <a:pt x="1926" y="351116"/>
                    <a:pt x="8037" y="357227"/>
                    <a:pt x="15585" y="357227"/>
                  </a:cubicBezTo>
                  <a:lnTo>
                    <a:pt x="45677" y="357227"/>
                  </a:lnTo>
                  <a:cubicBezTo>
                    <a:pt x="53226" y="357227"/>
                    <a:pt x="59337" y="351116"/>
                    <a:pt x="59337" y="343567"/>
                  </a:cubicBezTo>
                  <a:lnTo>
                    <a:pt x="59337" y="267926"/>
                  </a:lnTo>
                  <a:lnTo>
                    <a:pt x="127635" y="267926"/>
                  </a:lnTo>
                  <a:cubicBezTo>
                    <a:pt x="135902" y="267926"/>
                    <a:pt x="142603" y="261225"/>
                    <a:pt x="142603" y="252958"/>
                  </a:cubicBezTo>
                  <a:lnTo>
                    <a:pt x="142603" y="232776"/>
                  </a:lnTo>
                  <a:cubicBezTo>
                    <a:pt x="142603" y="232751"/>
                    <a:pt x="142603" y="232725"/>
                    <a:pt x="142603" y="232674"/>
                  </a:cubicBezTo>
                  <a:cubicBezTo>
                    <a:pt x="142526" y="201349"/>
                    <a:pt x="142526" y="161423"/>
                    <a:pt x="142501" y="129945"/>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3" name="Picture 2">
            <a:extLst>
              <a:ext uri="{FF2B5EF4-FFF2-40B4-BE49-F238E27FC236}">
                <a16:creationId xmlns:a16="http://schemas.microsoft.com/office/drawing/2014/main" id="{952D0EF2-9BA8-4AF6-9FEC-49FDA34EB73A}"/>
              </a:ext>
            </a:extLst>
          </p:cNvPr>
          <p:cNvPicPr>
            <a:picLocks noChangeAspect="1"/>
          </p:cNvPicPr>
          <p:nvPr/>
        </p:nvPicPr>
        <p:blipFill>
          <a:blip r:embed="rId3"/>
          <a:stretch>
            <a:fillRect/>
          </a:stretch>
        </p:blipFill>
        <p:spPr>
          <a:xfrm>
            <a:off x="336820" y="1633482"/>
            <a:ext cx="6316003" cy="1127858"/>
          </a:xfrm>
          <a:prstGeom prst="rect">
            <a:avLst/>
          </a:prstGeom>
        </p:spPr>
      </p:pic>
      <p:sp>
        <p:nvSpPr>
          <p:cNvPr id="20" name="Round Diagonal Corner Rectangle 5">
            <a:extLst>
              <a:ext uri="{FF2B5EF4-FFF2-40B4-BE49-F238E27FC236}">
                <a16:creationId xmlns:a16="http://schemas.microsoft.com/office/drawing/2014/main" id="{F63136C0-6C2E-41A3-A9FD-FFB79BC347A8}"/>
              </a:ext>
            </a:extLst>
          </p:cNvPr>
          <p:cNvSpPr/>
          <p:nvPr/>
        </p:nvSpPr>
        <p:spPr>
          <a:xfrm>
            <a:off x="220050" y="2716156"/>
            <a:ext cx="6776483" cy="3377929"/>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Tree>
    <p:extLst>
      <p:ext uri="{BB962C8B-B14F-4D97-AF65-F5344CB8AC3E}">
        <p14:creationId xmlns:p14="http://schemas.microsoft.com/office/powerpoint/2010/main" val="3243349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p:txBody>
          <a:bodyPr lIns="91440" tIns="45720" rIns="91440" bIns="45720" numCol="1" spcCol="288000" anchor="t"/>
          <a:lstStyle/>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solidFill>
                  <a:srgbClr val="E7E6E6"/>
                </a:solidFill>
              </a:rPr>
              <a:t>act </a:t>
            </a:r>
          </a:p>
        </p:txBody>
      </p:sp>
      <p:graphicFrame>
        <p:nvGraphicFramePr>
          <p:cNvPr id="2" name="Table 1">
            <a:extLst>
              <a:ext uri="{FF2B5EF4-FFF2-40B4-BE49-F238E27FC236}">
                <a16:creationId xmlns:a16="http://schemas.microsoft.com/office/drawing/2014/main" id="{99FD9B21-13EF-4260-B5ED-79587EAC3208}"/>
              </a:ext>
            </a:extLst>
          </p:cNvPr>
          <p:cNvGraphicFramePr>
            <a:graphicFrameLocks noGrp="1"/>
          </p:cNvGraphicFramePr>
          <p:nvPr>
            <p:extLst>
              <p:ext uri="{D42A27DB-BD31-4B8C-83A1-F6EECF244321}">
                <p14:modId xmlns:p14="http://schemas.microsoft.com/office/powerpoint/2010/main" val="4286739586"/>
              </p:ext>
            </p:extLst>
          </p:nvPr>
        </p:nvGraphicFramePr>
        <p:xfrm>
          <a:off x="352360" y="2469111"/>
          <a:ext cx="10471271" cy="3318343"/>
        </p:xfrm>
        <a:graphic>
          <a:graphicData uri="http://schemas.openxmlformats.org/drawingml/2006/table">
            <a:tbl>
              <a:tblPr firstRow="1" firstCol="1" bandRow="1"/>
              <a:tblGrid>
                <a:gridCol w="1336214">
                  <a:extLst>
                    <a:ext uri="{9D8B030D-6E8A-4147-A177-3AD203B41FA5}">
                      <a16:colId xmlns:a16="http://schemas.microsoft.com/office/drawing/2014/main" val="1980643247"/>
                    </a:ext>
                  </a:extLst>
                </a:gridCol>
                <a:gridCol w="1471070">
                  <a:extLst>
                    <a:ext uri="{9D8B030D-6E8A-4147-A177-3AD203B41FA5}">
                      <a16:colId xmlns:a16="http://schemas.microsoft.com/office/drawing/2014/main" val="1333237745"/>
                    </a:ext>
                  </a:extLst>
                </a:gridCol>
                <a:gridCol w="1277331">
                  <a:extLst>
                    <a:ext uri="{9D8B030D-6E8A-4147-A177-3AD203B41FA5}">
                      <a16:colId xmlns:a16="http://schemas.microsoft.com/office/drawing/2014/main" val="4178794297"/>
                    </a:ext>
                  </a:extLst>
                </a:gridCol>
                <a:gridCol w="988670">
                  <a:extLst>
                    <a:ext uri="{9D8B030D-6E8A-4147-A177-3AD203B41FA5}">
                      <a16:colId xmlns:a16="http://schemas.microsoft.com/office/drawing/2014/main" val="2670641619"/>
                    </a:ext>
                  </a:extLst>
                </a:gridCol>
                <a:gridCol w="1358934">
                  <a:extLst>
                    <a:ext uri="{9D8B030D-6E8A-4147-A177-3AD203B41FA5}">
                      <a16:colId xmlns:a16="http://schemas.microsoft.com/office/drawing/2014/main" val="3685083382"/>
                    </a:ext>
                  </a:extLst>
                </a:gridCol>
                <a:gridCol w="1736416">
                  <a:extLst>
                    <a:ext uri="{9D8B030D-6E8A-4147-A177-3AD203B41FA5}">
                      <a16:colId xmlns:a16="http://schemas.microsoft.com/office/drawing/2014/main" val="1933816025"/>
                    </a:ext>
                  </a:extLst>
                </a:gridCol>
                <a:gridCol w="1025305">
                  <a:extLst>
                    <a:ext uri="{9D8B030D-6E8A-4147-A177-3AD203B41FA5}">
                      <a16:colId xmlns:a16="http://schemas.microsoft.com/office/drawing/2014/main" val="580158030"/>
                    </a:ext>
                  </a:extLst>
                </a:gridCol>
                <a:gridCol w="1277331">
                  <a:extLst>
                    <a:ext uri="{9D8B030D-6E8A-4147-A177-3AD203B41FA5}">
                      <a16:colId xmlns:a16="http://schemas.microsoft.com/office/drawing/2014/main" val="2687820378"/>
                    </a:ext>
                  </a:extLst>
                </a:gridCol>
              </a:tblGrid>
              <a:tr h="474049">
                <a:tc>
                  <a:txBody>
                    <a:bodyPr/>
                    <a:lstStyle/>
                    <a:p>
                      <a:pPr>
                        <a:lnSpc>
                          <a:spcPct val="107000"/>
                        </a:lnSpc>
                        <a:spcAft>
                          <a:spcPts val="0"/>
                        </a:spcAft>
                      </a:pPr>
                      <a:endParaRPr lang="en-AU" sz="1100" dirty="0">
                        <a:solidFill>
                          <a:schemeClr val="accent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Spirituality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Waste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Transport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Biodiversity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Food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Energy</a:t>
                      </a:r>
                      <a:endPar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666485"/>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Individual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324664"/>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2232608"/>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School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a:ea typeface="Calibri" panose="020F0502020204030204" pitchFamily="34" charset="0"/>
                          <a:cs typeface="Times New Roman"/>
                        </a:rPr>
                        <a:t> Compost</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978125"/>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Family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a:ea typeface="Calibri" panose="020F0502020204030204" pitchFamily="34" charset="0"/>
                          <a:cs typeface="Times New Roman"/>
                        </a:rPr>
                        <a:t> Less meat</a:t>
                      </a:r>
                      <a:endParaRPr lang="en-AU" sz="1100" dirty="0">
                        <a:effectLst/>
                        <a:latin typeface="Calibri"/>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428584"/>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Church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8567822"/>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Diocese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663774"/>
                  </a:ext>
                </a:extLst>
              </a:tr>
            </a:tbl>
          </a:graphicData>
        </a:graphic>
      </p:graphicFrame>
      <p:sp>
        <p:nvSpPr>
          <p:cNvPr id="3" name="Rectangle 2"/>
          <p:cNvSpPr/>
          <p:nvPr/>
        </p:nvSpPr>
        <p:spPr>
          <a:xfrm>
            <a:off x="349445" y="1455455"/>
            <a:ext cx="10462412" cy="646331"/>
          </a:xfrm>
          <a:prstGeom prst="rect">
            <a:avLst/>
          </a:prstGeom>
        </p:spPr>
        <p:txBody>
          <a:bodyPr wrap="square">
            <a:spAutoFit/>
          </a:bodyPr>
          <a:lstStyle/>
          <a:p>
            <a:r>
              <a:rPr lang="en-AU" b="1" dirty="0">
                <a:solidFill>
                  <a:schemeClr val="accent2"/>
                </a:solidFill>
              </a:rPr>
              <a:t>ACT </a:t>
            </a:r>
            <a:r>
              <a:rPr lang="en-AU" dirty="0">
                <a:solidFill>
                  <a:schemeClr val="accent2"/>
                </a:solidFill>
              </a:rPr>
              <a:t>Choose a number of suggested actions to implement and make them a reality. </a:t>
            </a:r>
          </a:p>
          <a:p>
            <a:r>
              <a:rPr lang="en-AU" dirty="0">
                <a:solidFill>
                  <a:schemeClr val="accent2"/>
                </a:solidFill>
              </a:rPr>
              <a:t>You may want to use the </a:t>
            </a:r>
            <a:r>
              <a:rPr lang="en-AU" dirty="0">
                <a:hlinkClick r:id="rId3"/>
              </a:rPr>
              <a:t>social justice action planner template</a:t>
            </a:r>
            <a:endParaRPr lang="en-US" dirty="0"/>
          </a:p>
        </p:txBody>
      </p:sp>
    </p:spTree>
    <p:extLst>
      <p:ext uri="{BB962C8B-B14F-4D97-AF65-F5344CB8AC3E}">
        <p14:creationId xmlns:p14="http://schemas.microsoft.com/office/powerpoint/2010/main" val="3161574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FD0DB4-7A89-450E-9B5D-2EAD589A826D}"/>
              </a:ext>
            </a:extLst>
          </p:cNvPr>
          <p:cNvSpPr>
            <a:spLocks noGrp="1"/>
          </p:cNvSpPr>
          <p:nvPr>
            <p:ph type="body" sz="quarter" idx="10"/>
          </p:nvPr>
        </p:nvSpPr>
        <p:spPr>
          <a:xfrm>
            <a:off x="351494" y="2981574"/>
            <a:ext cx="6644296" cy="3520490"/>
          </a:xfrm>
        </p:spPr>
        <p:txBody>
          <a:bodyPr lIns="91440" tIns="45720" rIns="91440" bIns="45720" numCol="1" spcCol="180000" anchor="t"/>
          <a:lstStyle/>
          <a:p>
            <a:r>
              <a:rPr lang="en-AU" dirty="0"/>
              <a:t>We can all play our part!</a:t>
            </a:r>
          </a:p>
          <a:p>
            <a:r>
              <a:rPr lang="en-AU" b="1" dirty="0"/>
              <a:t>Some ideas to get you started:  </a:t>
            </a:r>
          </a:p>
          <a:p>
            <a:pPr marL="285750" indent="-285750">
              <a:buFont typeface="Arial" panose="020B0604020202020204" pitchFamily="34" charset="0"/>
              <a:buChar char="•"/>
            </a:pPr>
            <a:r>
              <a:rPr lang="en-AU" dirty="0">
                <a:hlinkClick r:id="rId3"/>
              </a:rPr>
              <a:t>Become a Catholic Earthcare School </a:t>
            </a:r>
            <a:endParaRPr lang="en-AU" dirty="0"/>
          </a:p>
          <a:p>
            <a:pPr marL="285750" indent="-285750">
              <a:lnSpc>
                <a:spcPct val="100000"/>
              </a:lnSpc>
              <a:buFont typeface="Arial" panose="020B0604020202020204" pitchFamily="34" charset="0"/>
              <a:buChar char="•"/>
            </a:pPr>
            <a:r>
              <a:rPr lang="en-AU" b="1" dirty="0"/>
              <a:t>Organise</a:t>
            </a:r>
            <a:r>
              <a:rPr lang="en-AU" dirty="0"/>
              <a:t> a Ride/Scoot/Walk Day, write a prayer for creation, have a special liturgy in the garden or bush reserve.</a:t>
            </a:r>
          </a:p>
          <a:p>
            <a:pPr marL="285750" indent="-285750">
              <a:lnSpc>
                <a:spcPct val="100000"/>
              </a:lnSpc>
              <a:buFont typeface="Arial"/>
              <a:buChar char="•"/>
            </a:pPr>
            <a:r>
              <a:rPr lang="en-AU" b="1" dirty="0"/>
              <a:t>Raise</a:t>
            </a:r>
            <a:r>
              <a:rPr lang="en-AU" dirty="0"/>
              <a:t> awareness by presenting on an issue at an assembly, create posters to display around the school or hold an information stall at a school event. Ask for permission to post some information on your school website or in social media.</a:t>
            </a:r>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solidFill>
                  <a:srgbClr val="E7E6E6"/>
                </a:solidFill>
              </a:rPr>
              <a:t>Act - Play your part</a:t>
            </a:r>
            <a:endParaRPr lang="en-AU" dirty="0">
              <a:solidFill>
                <a:srgbClr val="E7E6E6"/>
              </a:solidFill>
            </a:endParaRPr>
          </a:p>
        </p:txBody>
      </p:sp>
      <p:sp>
        <p:nvSpPr>
          <p:cNvPr id="6" name="Text Placeholder 5" descr="Students standing outside Parliament House, Canberra.  &#10;"/>
          <p:cNvSpPr>
            <a:spLocks noGrp="1"/>
          </p:cNvSpPr>
          <p:nvPr>
            <p:ph type="body" sz="quarter" idx="12"/>
          </p:nvPr>
        </p:nvSpPr>
        <p:spPr>
          <a:xfrm>
            <a:off x="7160559" y="5534494"/>
            <a:ext cx="4537075" cy="280987"/>
          </a:xfrm>
        </p:spPr>
        <p:txBody>
          <a:bodyPr/>
          <a:lstStyle/>
          <a:p>
            <a:r>
              <a:rPr lang="en-US" sz="900" dirty="0"/>
              <a:t>Students taking action regarding our Future Fund. Photo Credit: Caritas Australia</a:t>
            </a:r>
          </a:p>
        </p:txBody>
      </p:sp>
      <p:pic>
        <p:nvPicPr>
          <p:cNvPr id="11" name="Picture Placeholder 10" title="School students stand in a circle around a sign that says 'Future fund' in front of Parliament house, as an act of advocacy.">
            <a:extLst>
              <a:ext uri="{FF2B5EF4-FFF2-40B4-BE49-F238E27FC236}">
                <a16:creationId xmlns:a16="http://schemas.microsoft.com/office/drawing/2014/main" id="{C0E7D993-5A49-4EBF-95D6-93BF0DEC6FA3}"/>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a:stretch/>
        </p:blipFill>
        <p:spPr>
          <a:xfrm>
            <a:off x="7175500" y="1234352"/>
            <a:ext cx="4537075" cy="4282211"/>
          </a:xfrm>
        </p:spPr>
      </p:pic>
      <p:pic>
        <p:nvPicPr>
          <p:cNvPr id="7" name="Picture 6">
            <a:extLst>
              <a:ext uri="{FF2B5EF4-FFF2-40B4-BE49-F238E27FC236}">
                <a16:creationId xmlns:a16="http://schemas.microsoft.com/office/drawing/2014/main" id="{45BC3906-3145-466B-828B-4BEC74D7053E}"/>
              </a:ext>
            </a:extLst>
          </p:cNvPr>
          <p:cNvPicPr>
            <a:picLocks noChangeAspect="1"/>
          </p:cNvPicPr>
          <p:nvPr/>
        </p:nvPicPr>
        <p:blipFill>
          <a:blip r:embed="rId5"/>
          <a:stretch>
            <a:fillRect/>
          </a:stretch>
        </p:blipFill>
        <p:spPr>
          <a:xfrm>
            <a:off x="342132" y="1234351"/>
            <a:ext cx="6614733" cy="1670449"/>
          </a:xfrm>
          <a:prstGeom prst="rect">
            <a:avLst/>
          </a:prstGeom>
        </p:spPr>
      </p:pic>
    </p:spTree>
    <p:extLst>
      <p:ext uri="{BB962C8B-B14F-4D97-AF65-F5344CB8AC3E}">
        <p14:creationId xmlns:p14="http://schemas.microsoft.com/office/powerpoint/2010/main" val="4034337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359" y="1255068"/>
            <a:ext cx="11512993" cy="4910236"/>
          </a:xfrm>
        </p:spPr>
        <p:txBody>
          <a:bodyPr lIns="91440" tIns="45720" rIns="91440" bIns="45720" numCol="2" spcCol="180000" anchor="t"/>
          <a:lstStyle/>
          <a:p>
            <a:pPr defTabSz="914324" eaLnBrk="0" fontAlgn="base" hangingPunct="0">
              <a:lnSpc>
                <a:spcPct val="110000"/>
              </a:lnSpc>
              <a:spcBef>
                <a:spcPct val="0"/>
              </a:spcBef>
              <a:spcAft>
                <a:spcPts val="600"/>
              </a:spcAft>
            </a:pPr>
            <a:r>
              <a:rPr lang="en-US" sz="1100" b="1" dirty="0">
                <a:solidFill>
                  <a:srgbClr val="800000"/>
                </a:solidFill>
              </a:rPr>
              <a:t>Australian Curriculum </a:t>
            </a:r>
          </a:p>
          <a:p>
            <a:pPr defTabSz="914324" eaLnBrk="0" fontAlgn="base" hangingPunct="0">
              <a:lnSpc>
                <a:spcPct val="110000"/>
              </a:lnSpc>
              <a:spcBef>
                <a:spcPct val="0"/>
              </a:spcBef>
              <a:spcAft>
                <a:spcPts val="600"/>
              </a:spcAft>
            </a:pPr>
            <a:r>
              <a:rPr lang="en-US" altLang="en-US" sz="1100" dirty="0">
                <a:solidFill>
                  <a:schemeClr val="accent2"/>
                </a:solidFill>
              </a:rPr>
              <a:t>The issue of climate change can be explored in all areas of the curriculum and particularly through the cross-curriculum priority of sustainability.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chemeClr val="accent2"/>
                </a:solidFill>
              </a:rPr>
              <a:t>Sustainable patterns of living meet the needs of the present without compromising the ability of future generations to meet their needs.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chemeClr val="accent2"/>
                </a:solidFill>
              </a:rPr>
              <a:t>Actions to improve sustainability are individual and collective endeavours shared across local and global communities. They necessitate a renewed and balanced approach to the way humans interact with each other and the environment.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chemeClr val="accent2"/>
                </a:solidFill>
              </a:rPr>
              <a:t>Sustainability education is futures-oriented, focusing on protecting environments and creating a more ecologically and socially just world through informed action.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chemeClr val="accent2"/>
                </a:solidFill>
              </a:rPr>
              <a:t>Actions that support more sustainable patterns of living require consideration of environmental, social, cultural and economic systems and their interdependence.</a:t>
            </a:r>
            <a:endParaRPr lang="en-US" altLang="en-US" sz="1100" b="1" dirty="0">
              <a:solidFill>
                <a:schemeClr val="accent2"/>
              </a:solidFill>
            </a:endParaRPr>
          </a:p>
          <a:p>
            <a:pPr>
              <a:lnSpc>
                <a:spcPct val="110000"/>
              </a:lnSpc>
              <a:spcAft>
                <a:spcPts val="600"/>
              </a:spcAft>
            </a:pPr>
            <a:r>
              <a:rPr lang="en-AU" sz="1100" dirty="0">
                <a:solidFill>
                  <a:schemeClr val="accent2"/>
                </a:solidFill>
              </a:rPr>
              <a:t>(Source</a:t>
            </a:r>
            <a:r>
              <a:rPr lang="en-AU" sz="1100" dirty="0"/>
              <a:t>: </a:t>
            </a:r>
            <a:r>
              <a:rPr lang="en-AU" sz="1100" dirty="0">
                <a:hlinkClick r:id="rId2"/>
              </a:rPr>
              <a:t>https://www.australiancurriculum.edu.au/</a:t>
            </a:r>
            <a:r>
              <a:rPr lang="en-AU" sz="1100" dirty="0"/>
              <a:t>) </a:t>
            </a:r>
          </a:p>
          <a:p>
            <a:pPr>
              <a:lnSpc>
                <a:spcPct val="110000"/>
              </a:lnSpc>
            </a:pPr>
            <a:r>
              <a:rPr lang="en-US" sz="1100" b="1" dirty="0">
                <a:solidFill>
                  <a:schemeClr val="accent1"/>
                </a:solidFill>
              </a:rPr>
              <a:t>Cross-curriculum priorities: Aboriginal and Torres Strait Islander Histories</a:t>
            </a:r>
          </a:p>
          <a:p>
            <a:r>
              <a:rPr lang="en-US" sz="1100" b="1" dirty="0" err="1"/>
              <a:t>Organising</a:t>
            </a:r>
            <a:r>
              <a:rPr lang="en-US" sz="1100" b="1" dirty="0"/>
              <a:t> Ideas</a:t>
            </a:r>
          </a:p>
          <a:p>
            <a:r>
              <a:rPr lang="en-US" sz="1100" b="1" dirty="0"/>
              <a:t>Country/Place</a:t>
            </a:r>
            <a:br>
              <a:rPr lang="en-US" sz="1100" b="1" dirty="0"/>
            </a:br>
            <a:r>
              <a:rPr lang="en-US" sz="1100" dirty="0"/>
              <a:t>OI.2 Aboriginal and Torres Strait Islander communities maintain a special connection to and responsibility for Country/Place.</a:t>
            </a:r>
          </a:p>
          <a:p>
            <a:r>
              <a:rPr lang="en-US" sz="1100" dirty="0"/>
              <a:t>OI.3 Aboriginal and Torres Strait Islander Peoples have holistic belief systems and are spiritually and intellectually connected to the land, sea, sky and waterways.</a:t>
            </a:r>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r>
              <a:rPr lang="en-US" sz="1100" b="1" dirty="0"/>
              <a:t>Learning Area Statement: Technologies </a:t>
            </a:r>
          </a:p>
          <a:p>
            <a:pPr marL="85725">
              <a:lnSpc>
                <a:spcPct val="100000"/>
              </a:lnSpc>
            </a:pPr>
            <a:r>
              <a:rPr lang="en-US" sz="1100" dirty="0"/>
              <a:t>Students will identify the interconnectedness between technologies and Identity, People, Culture and Country/Place. They will explore, understand and analyse how this intrinsic link guides Aboriginal and Torres Strait Islander Peoples in sustaining environments, histories, cultures and identities through / by creating appropriate and sustainable solutions.</a:t>
            </a:r>
            <a:endParaRPr lang="en-US" sz="1100" b="1" dirty="0">
              <a:solidFill>
                <a:schemeClr val="accent1"/>
              </a:solidFill>
            </a:endParaRPr>
          </a:p>
          <a:p>
            <a:pPr>
              <a:lnSpc>
                <a:spcPct val="110000"/>
              </a:lnSpc>
              <a:spcAft>
                <a:spcPts val="600"/>
              </a:spcAft>
            </a:pPr>
            <a:r>
              <a:rPr lang="en-AU" sz="1100" b="1" dirty="0">
                <a:solidFill>
                  <a:srgbClr val="800000"/>
                </a:solidFill>
                <a:latin typeface="+mn-lt"/>
                <a:ea typeface="Roboto Medium" panose="02000000000000000000" pitchFamily="2" charset="0"/>
                <a:cs typeface="Roboto Medium" panose="02000000000000000000" pitchFamily="2" charset="0"/>
              </a:rPr>
              <a:t>Geography Curriculum Lens</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rgbClr val="222222"/>
                </a:solidFill>
                <a:cs typeface="Roboto Light" panose="02000000000000000000" pitchFamily="2" charset="0"/>
              </a:rPr>
              <a:t>Year 7: Unit 1: Water in the world: </a:t>
            </a:r>
            <a:r>
              <a:rPr lang="en-AU" sz="1100" dirty="0"/>
              <a:t>Causes, impacts and responses to an atmospheric or hydrological hazard (</a:t>
            </a:r>
            <a:r>
              <a:rPr lang="en-AU" sz="1100" dirty="0">
                <a:hlinkClick r:id="rId3"/>
              </a:rPr>
              <a:t>ACHGK042</a:t>
            </a:r>
            <a:r>
              <a:rPr lang="en-AU" sz="1100" dirty="0"/>
              <a:t>).</a:t>
            </a:r>
            <a:endParaRPr lang="en-US" altLang="en-US" sz="1100" dirty="0">
              <a:solidFill>
                <a:srgbClr val="222222"/>
              </a:solidFill>
              <a:cs typeface="Roboto Light" panose="02000000000000000000" pitchFamily="2" charset="0"/>
            </a:endParaRP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rgbClr val="222222"/>
                </a:solidFill>
                <a:cs typeface="Roboto Light" panose="02000000000000000000" pitchFamily="2" charset="0"/>
              </a:rPr>
              <a:t>Year 8: Unit 1: Landforms and Landscapes,  </a:t>
            </a:r>
            <a:r>
              <a:rPr lang="en-AU" sz="1100" dirty="0"/>
              <a:t>Causes, impacts and responses to a geomorphological hazard (</a:t>
            </a:r>
            <a:r>
              <a:rPr lang="en-AU" sz="1100" dirty="0">
                <a:hlinkClick r:id="rId4"/>
              </a:rPr>
              <a:t>ACHGK053</a:t>
            </a:r>
            <a:r>
              <a:rPr lang="en-AU" sz="1100" dirty="0"/>
              <a:t>).</a:t>
            </a:r>
            <a:endParaRPr lang="en-US" altLang="en-US" sz="1100" dirty="0">
              <a:solidFill>
                <a:srgbClr val="222222"/>
              </a:solidFill>
              <a:cs typeface="Roboto Light" panose="02000000000000000000" pitchFamily="2" charset="0"/>
            </a:endParaRP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rgbClr val="222222"/>
                </a:solidFill>
                <a:cs typeface="Roboto Light" panose="02000000000000000000" pitchFamily="2" charset="0"/>
              </a:rPr>
              <a:t>Year 9: Unit 1: Biomes and Food Security: </a:t>
            </a:r>
            <a:r>
              <a:rPr lang="en-AU" sz="1100" dirty="0"/>
              <a:t>Challenges to food production, including land and water degradation, shortage of fresh water, competing land uses, and climate change, for Australia and other areas of the world (</a:t>
            </a:r>
            <a:r>
              <a:rPr lang="en-AU" sz="1100" dirty="0">
                <a:hlinkClick r:id="rId5"/>
              </a:rPr>
              <a:t>ACHGK063</a:t>
            </a:r>
            <a:r>
              <a:rPr lang="en-AU" sz="1100" dirty="0"/>
              <a:t>).</a:t>
            </a:r>
            <a:r>
              <a:rPr lang="en-US" altLang="en-US" sz="1100" dirty="0">
                <a:solidFill>
                  <a:srgbClr val="222222"/>
                </a:solidFill>
                <a:cs typeface="Roboto Light" panose="02000000000000000000" pitchFamily="2" charset="0"/>
              </a:rPr>
              <a:t>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rgbClr val="222222"/>
                </a:solidFill>
                <a:cs typeface="Roboto Light" panose="02000000000000000000" pitchFamily="2" charset="0"/>
              </a:rPr>
              <a:t>Year 10: Unit 1: Environmental change and management: </a:t>
            </a:r>
            <a:r>
              <a:rPr lang="en-AU" sz="1100" dirty="0"/>
              <a:t>Human-induced environmental changes that challenge sustainability (</a:t>
            </a:r>
            <a:r>
              <a:rPr lang="en-AU" sz="1100" dirty="0">
                <a:hlinkClick r:id="rId6"/>
              </a:rPr>
              <a:t>ACHGK070</a:t>
            </a:r>
            <a:r>
              <a:rPr lang="en-AU" sz="1100" dirty="0"/>
              <a:t>), Environmental world views of people and their implications for environmental management (</a:t>
            </a:r>
            <a:r>
              <a:rPr lang="en-AU" sz="1100" dirty="0">
                <a:hlinkClick r:id="rId7"/>
              </a:rPr>
              <a:t>ACHGK071</a:t>
            </a:r>
            <a:r>
              <a:rPr lang="en-AU" sz="1100" dirty="0"/>
              <a: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10: Unit 2: Geographies of human wellbeing: Issues affecting development of places and their impact on human wellbeing, drawing on a study from a developing country or region in Africa, South America or the Pacific Islands (</a:t>
            </a:r>
            <a:r>
              <a:rPr lang="en-AU" sz="1100" dirty="0">
                <a:hlinkClick r:id="rId8"/>
              </a:rPr>
              <a:t>ACHGK078</a:t>
            </a:r>
            <a:r>
              <a:rPr lang="en-AU" sz="1100" dirty="0"/>
              <a:t>). The role of international and national government and non-government organisations' initiatives in improving human wellbeing in Australia and other countries (</a:t>
            </a:r>
            <a:r>
              <a:rPr lang="en-AU" sz="1100" dirty="0">
                <a:hlinkClick r:id="rId9"/>
              </a:rPr>
              <a:t>ACHGK081</a:t>
            </a:r>
            <a:r>
              <a:rPr lang="en-AU" sz="1100" dirty="0"/>
              <a:t>).</a:t>
            </a:r>
          </a:p>
          <a:p>
            <a:pPr>
              <a:lnSpc>
                <a:spcPct val="110000"/>
              </a:lnSpc>
            </a:pPr>
            <a:endParaRPr lang="en-US" sz="1100" dirty="0"/>
          </a:p>
          <a:p>
            <a:pPr>
              <a:lnSpc>
                <a:spcPct val="110000"/>
              </a:lnSpc>
            </a:pPr>
            <a:endParaRPr lang="en-US" sz="1100" dirty="0"/>
          </a:p>
          <a:p>
            <a:pPr>
              <a:lnSpc>
                <a:spcPct val="110000"/>
              </a:lnSpc>
            </a:pPr>
            <a:endParaRPr lang="en-US" sz="1100" dirty="0"/>
          </a:p>
          <a:p>
            <a:pPr>
              <a:lnSpc>
                <a:spcPct val="110000"/>
              </a:lnSpc>
            </a:pPr>
            <a:endParaRPr lang="en-US" sz="1100" dirty="0"/>
          </a:p>
          <a:p>
            <a:pPr>
              <a:lnSpc>
                <a:spcPct val="110000"/>
              </a:lnSpc>
            </a:pPr>
            <a:endParaRPr lang="en-US" sz="1100" dirty="0"/>
          </a:p>
          <a:p>
            <a:pPr>
              <a:lnSpc>
                <a:spcPct val="110000"/>
              </a:lnSpc>
            </a:pPr>
            <a:endParaRPr lang="en-US" sz="1100" dirty="0"/>
          </a:p>
          <a:p>
            <a:pPr marL="285750" indent="-285750">
              <a:lnSpc>
                <a:spcPct val="110000"/>
              </a:lnSpc>
              <a:buFont typeface="Arial"/>
              <a:buChar char="•"/>
            </a:pPr>
            <a:endParaRPr lang="en-US" sz="1100" dirty="0"/>
          </a:p>
          <a:p>
            <a:pPr>
              <a:lnSpc>
                <a:spcPct val="110000"/>
              </a:lnSpc>
            </a:pPr>
            <a:endParaRPr lang="en-US" sz="1100" dirty="0"/>
          </a:p>
        </p:txBody>
      </p:sp>
      <p:sp>
        <p:nvSpPr>
          <p:cNvPr id="4" name="Title 3"/>
          <p:cNvSpPr>
            <a:spLocks noGrp="1"/>
          </p:cNvSpPr>
          <p:nvPr>
            <p:ph type="title"/>
          </p:nvPr>
        </p:nvSpPr>
        <p:spPr/>
        <p:txBody>
          <a:bodyPr/>
          <a:lstStyle/>
          <a:p>
            <a:r>
              <a:rPr lang="en-US" dirty="0"/>
              <a:t>curriculum</a:t>
            </a:r>
          </a:p>
        </p:txBody>
      </p:sp>
    </p:spTree>
    <p:extLst>
      <p:ext uri="{BB962C8B-B14F-4D97-AF65-F5344CB8AC3E}">
        <p14:creationId xmlns:p14="http://schemas.microsoft.com/office/powerpoint/2010/main" val="3854715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FD0DB4-7A89-450E-9B5D-2EAD589A826D}"/>
              </a:ext>
            </a:extLst>
          </p:cNvPr>
          <p:cNvSpPr>
            <a:spLocks noGrp="1"/>
          </p:cNvSpPr>
          <p:nvPr>
            <p:ph type="body" sz="quarter" idx="10"/>
          </p:nvPr>
        </p:nvSpPr>
        <p:spPr/>
        <p:txBody>
          <a:bodyPr lIns="91440" tIns="45720" rIns="91440" bIns="45720" numCol="1" anchor="t"/>
          <a:lstStyle/>
          <a:p>
            <a:r>
              <a:rPr lang="en-AU" b="1" dirty="0"/>
              <a:t>Advocacy </a:t>
            </a:r>
            <a:endParaRPr lang="en-AU" dirty="0"/>
          </a:p>
          <a:p>
            <a:pPr marL="285750" indent="-285750">
              <a:lnSpc>
                <a:spcPct val="100000"/>
              </a:lnSpc>
              <a:buFont typeface="Arial"/>
              <a:buChar char="•"/>
            </a:pPr>
            <a:r>
              <a:rPr lang="en-AU" b="1" dirty="0"/>
              <a:t>Write</a:t>
            </a:r>
            <a:r>
              <a:rPr lang="en-AU" dirty="0"/>
              <a:t> to the Minister for Energy, asking to provide more incentives for the research and implementation of renewable energy sources.</a:t>
            </a:r>
            <a:endParaRPr lang="en-AU" b="1" dirty="0"/>
          </a:p>
          <a:p>
            <a:pPr marL="285750" indent="-285750">
              <a:lnSpc>
                <a:spcPct val="100000"/>
              </a:lnSpc>
              <a:buFont typeface="Arial"/>
              <a:buChar char="•"/>
            </a:pPr>
            <a:r>
              <a:rPr lang="en-AU" b="1" dirty="0"/>
              <a:t>Write</a:t>
            </a:r>
            <a:r>
              <a:rPr lang="en-AU" dirty="0"/>
              <a:t> to the Minister for Immigration and Citizenship, to call on the Australian Government to develop an integrated strategy to assist people displaced by climate change. </a:t>
            </a:r>
            <a:endParaRPr lang="en-AU" b="1" dirty="0"/>
          </a:p>
          <a:p>
            <a:pPr marL="285750" indent="-285750">
              <a:lnSpc>
                <a:spcPct val="100000"/>
              </a:lnSpc>
              <a:buFont typeface="Arial"/>
              <a:buChar char="•"/>
            </a:pPr>
            <a:r>
              <a:rPr lang="en-AU" b="1" dirty="0"/>
              <a:t>Support</a:t>
            </a:r>
            <a:r>
              <a:rPr lang="en-AU" dirty="0"/>
              <a:t> activities such as "Fridays for the Future" and School Climate Strikes.</a:t>
            </a:r>
          </a:p>
          <a:p>
            <a:pPr marL="285750" indent="-285750">
              <a:lnSpc>
                <a:spcPct val="100000"/>
              </a:lnSpc>
              <a:buFont typeface="Arial"/>
              <a:buChar char="•"/>
            </a:pPr>
            <a:r>
              <a:rPr lang="en-AU" dirty="0"/>
              <a:t>When you reach 18, </a:t>
            </a:r>
            <a:r>
              <a:rPr lang="en-AU" b="1" dirty="0"/>
              <a:t>vote</a:t>
            </a:r>
            <a:r>
              <a:rPr lang="en-AU" dirty="0"/>
              <a:t> for politicians with strong environmental policies, lobby governments to do more about climate change and sign petitions such as those that call for an end to fossil fuel use.</a:t>
            </a:r>
          </a:p>
          <a:p>
            <a:pPr marL="285750" indent="-285750">
              <a:lnSpc>
                <a:spcPct val="100000"/>
              </a:lnSpc>
              <a:buFont typeface="Arial"/>
              <a:buChar char="•"/>
            </a:pPr>
            <a:endParaRPr lang="en-US" dirty="0"/>
          </a:p>
          <a:p>
            <a:pPr>
              <a:lnSpc>
                <a:spcPct val="100000"/>
              </a:lnSpc>
            </a:pPr>
            <a:r>
              <a:rPr lang="en-AU" sz="1200" b="1" dirty="0"/>
              <a:t>Please note there are advocacy resource links on the ‘Further resources’ slide.</a:t>
            </a:r>
          </a:p>
          <a:p>
            <a:pPr>
              <a:lnSpc>
                <a:spcPct val="100000"/>
              </a:lnSpc>
            </a:pPr>
            <a:endParaRPr lang="en-AU" dirty="0"/>
          </a:p>
          <a:p>
            <a:pPr marL="285750" indent="-285750">
              <a:buFont typeface="Arial"/>
              <a:buChar char="•"/>
            </a:pPr>
            <a:endParaRPr lang="en-AU" dirty="0"/>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t>Act - Play your part</a:t>
            </a:r>
            <a:endParaRPr lang="en-AU" dirty="0"/>
          </a:p>
        </p:txBody>
      </p:sp>
      <p:pic>
        <p:nvPicPr>
          <p:cNvPr id="8" name="Picture Placeholder 7" descr="49647043062_d9e6106fc1_c.jpg" title="A school girl stands at a lectern, for the Project Compassion launch in Melbourne, 2020."/>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 Placeholder 6"/>
          <p:cNvSpPr>
            <a:spLocks noGrp="1"/>
          </p:cNvSpPr>
          <p:nvPr>
            <p:ph type="body" sz="quarter" idx="12"/>
          </p:nvPr>
        </p:nvSpPr>
        <p:spPr>
          <a:xfrm>
            <a:off x="7160559" y="5534494"/>
            <a:ext cx="4537075" cy="280987"/>
          </a:xfrm>
        </p:spPr>
        <p:txBody>
          <a:bodyPr/>
          <a:lstStyle/>
          <a:p>
            <a:r>
              <a:rPr lang="en-US" sz="900" dirty="0"/>
              <a:t>Project Compassion 2020. Catholic Regional College, Caroline Springs. Photo Credit: Caritas Australia</a:t>
            </a:r>
          </a:p>
        </p:txBody>
      </p:sp>
    </p:spTree>
    <p:extLst>
      <p:ext uri="{BB962C8B-B14F-4D97-AF65-F5344CB8AC3E}">
        <p14:creationId xmlns:p14="http://schemas.microsoft.com/office/powerpoint/2010/main" val="1162159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pexels-pelipoer-lara-694458 (1).jpg" title="A man sitting, as if thinking, on a rock near wate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11"/>
          </p:nvPr>
        </p:nvSpPr>
        <p:spPr>
          <a:xfrm>
            <a:off x="6632445" y="5605675"/>
            <a:ext cx="4959785" cy="224078"/>
          </a:xfrm>
        </p:spPr>
        <p:txBody>
          <a:bodyPr/>
          <a:lstStyle/>
          <a:p>
            <a:r>
              <a:rPr lang="en-US" dirty="0"/>
              <a:t>Photo by </a:t>
            </a:r>
            <a:r>
              <a:rPr lang="en-US" dirty="0">
                <a:hlinkClick r:id="rId3"/>
              </a:rPr>
              <a:t>Pelipoer Lara from </a:t>
            </a:r>
            <a:r>
              <a:rPr lang="en-US" dirty="0">
                <a:hlinkClick r:id="rId4"/>
              </a:rPr>
              <a:t>Pexels</a:t>
            </a:r>
          </a:p>
          <a:p>
            <a:endParaRPr lang="en-US" dirty="0"/>
          </a:p>
        </p:txBody>
      </p:sp>
      <p:sp>
        <p:nvSpPr>
          <p:cNvPr id="4" name="Text Placeholder 3"/>
          <p:cNvSpPr>
            <a:spLocks noGrp="1"/>
          </p:cNvSpPr>
          <p:nvPr>
            <p:ph type="body" sz="quarter" idx="13"/>
          </p:nvPr>
        </p:nvSpPr>
        <p:spPr>
          <a:xfrm>
            <a:off x="479379" y="1581640"/>
            <a:ext cx="5184574" cy="3771800"/>
          </a:xfrm>
        </p:spPr>
        <p:txBody>
          <a:bodyPr/>
          <a:lstStyle/>
          <a:p>
            <a:r>
              <a:rPr lang="en-AU" dirty="0"/>
              <a:t>Creator God, </a:t>
            </a:r>
          </a:p>
          <a:p>
            <a:r>
              <a:rPr lang="en-AU" dirty="0"/>
              <a:t>Praise be to you, who sustains and governs us. </a:t>
            </a:r>
          </a:p>
          <a:p>
            <a:r>
              <a:rPr lang="en-AU" dirty="0"/>
              <a:t>We are in awe and wonder of your magnificent creation; our common home. Help us to accept the world as a sacrament of communion, and be in right relationship with you, each other and all of creation.</a:t>
            </a:r>
          </a:p>
          <a:p>
            <a:r>
              <a:rPr lang="en-AU" dirty="0"/>
              <a:t>We are sorry for the way we have mistreated the earth and each other and the impact climate change is already having on communities in Australia and around the world. </a:t>
            </a:r>
          </a:p>
          <a:p>
            <a:r>
              <a:rPr lang="en-AU" dirty="0"/>
              <a:t>You have gifted us with the power of sun, wind and water. We pray for a just transition away from fossil fuels to renewable energy to ensure a future can be shared by everyone. </a:t>
            </a:r>
          </a:p>
          <a:p>
            <a:r>
              <a:rPr lang="en-AU" dirty="0"/>
              <a:t>Praise be to you! Amen</a:t>
            </a:r>
          </a:p>
          <a:p>
            <a:endParaRPr lang="en-US" dirty="0"/>
          </a:p>
          <a:p>
            <a:endParaRPr lang="en-US" b="1" dirty="0"/>
          </a:p>
          <a:p>
            <a:endParaRPr lang="en-US" dirty="0"/>
          </a:p>
        </p:txBody>
      </p:sp>
      <p:sp>
        <p:nvSpPr>
          <p:cNvPr id="2" name="Title 1"/>
          <p:cNvSpPr>
            <a:spLocks noGrp="1"/>
          </p:cNvSpPr>
          <p:nvPr>
            <p:ph type="title"/>
          </p:nvPr>
        </p:nvSpPr>
        <p:spPr/>
        <p:txBody>
          <a:bodyPr/>
          <a:lstStyle/>
          <a:p>
            <a:r>
              <a:rPr lang="en-US" dirty="0"/>
              <a:t>	 prayer</a:t>
            </a:r>
          </a:p>
        </p:txBody>
      </p:sp>
      <p:grpSp>
        <p:nvGrpSpPr>
          <p:cNvPr id="5" name="Group 4"/>
          <p:cNvGrpSpPr/>
          <p:nvPr/>
        </p:nvGrpSpPr>
        <p:grpSpPr>
          <a:xfrm rot="17307530">
            <a:off x="301243" y="472673"/>
            <a:ext cx="862591" cy="691042"/>
            <a:chOff x="3726056" y="4117274"/>
            <a:chExt cx="547696" cy="438772"/>
          </a:xfrm>
          <a:solidFill>
            <a:srgbClr val="C3DDD7"/>
          </a:solidFill>
        </p:grpSpPr>
        <p:sp>
          <p:nvSpPr>
            <p:cNvPr id="6" name="Freeform: Shape 27">
              <a:extLst>
                <a:ext uri="{FF2B5EF4-FFF2-40B4-BE49-F238E27FC236}">
                  <a16:creationId xmlns:a16="http://schemas.microsoft.com/office/drawing/2014/main" id="{6F820040-3D40-4E76-AC73-BA6745BE7FFB}"/>
                </a:ext>
              </a:extLst>
            </p:cNvPr>
            <p:cNvSpPr/>
            <p:nvPr/>
          </p:nvSpPr>
          <p:spPr>
            <a:xfrm>
              <a:off x="4097758" y="4239081"/>
              <a:ext cx="21449" cy="21449"/>
            </a:xfrm>
            <a:custGeom>
              <a:avLst/>
              <a:gdLst>
                <a:gd name="connsiteX0" fmla="*/ 30578 w 34592"/>
                <a:gd name="connsiteY0" fmla="*/ 15972 h 34592"/>
                <a:gd name="connsiteX1" fmla="*/ 20185 w 34592"/>
                <a:gd name="connsiteY1" fmla="*/ 30265 h 34592"/>
                <a:gd name="connsiteX2" fmla="*/ 5749 w 34592"/>
                <a:gd name="connsiteY2" fmla="*/ 20071 h 34592"/>
                <a:gd name="connsiteX3" fmla="*/ 16142 w 34592"/>
                <a:gd name="connsiteY3" fmla="*/ 5778 h 34592"/>
                <a:gd name="connsiteX4" fmla="*/ 30578 w 34592"/>
                <a:gd name="connsiteY4" fmla="*/ 15972 h 3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 h="34592">
                  <a:moveTo>
                    <a:pt x="30578" y="15972"/>
                  </a:moveTo>
                  <a:cubicBezTo>
                    <a:pt x="31695" y="22734"/>
                    <a:pt x="27042" y="29133"/>
                    <a:pt x="20185" y="30265"/>
                  </a:cubicBezTo>
                  <a:cubicBezTo>
                    <a:pt x="13329" y="31397"/>
                    <a:pt x="6866" y="26833"/>
                    <a:pt x="5749" y="20071"/>
                  </a:cubicBezTo>
                  <a:cubicBezTo>
                    <a:pt x="4633" y="13309"/>
                    <a:pt x="9286" y="6910"/>
                    <a:pt x="16142" y="5778"/>
                  </a:cubicBezTo>
                  <a:cubicBezTo>
                    <a:pt x="22999" y="4646"/>
                    <a:pt x="29462" y="9210"/>
                    <a:pt x="30578" y="15972"/>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7" name="Freeform: Shape 28">
              <a:extLst>
                <a:ext uri="{FF2B5EF4-FFF2-40B4-BE49-F238E27FC236}">
                  <a16:creationId xmlns:a16="http://schemas.microsoft.com/office/drawing/2014/main" id="{4105EF39-FFF0-4A41-B846-140871F4632A}"/>
                </a:ext>
              </a:extLst>
            </p:cNvPr>
            <p:cNvSpPr/>
            <p:nvPr/>
          </p:nvSpPr>
          <p:spPr>
            <a:xfrm>
              <a:off x="4124863" y="4225298"/>
              <a:ext cx="21449" cy="21449"/>
            </a:xfrm>
            <a:custGeom>
              <a:avLst/>
              <a:gdLst>
                <a:gd name="connsiteX0" fmla="*/ 30578 w 34592"/>
                <a:gd name="connsiteY0" fmla="*/ 15972 h 34592"/>
                <a:gd name="connsiteX1" fmla="*/ 20185 w 34592"/>
                <a:gd name="connsiteY1" fmla="*/ 30265 h 34592"/>
                <a:gd name="connsiteX2" fmla="*/ 5749 w 34592"/>
                <a:gd name="connsiteY2" fmla="*/ 20071 h 34592"/>
                <a:gd name="connsiteX3" fmla="*/ 16142 w 34592"/>
                <a:gd name="connsiteY3" fmla="*/ 5778 h 34592"/>
                <a:gd name="connsiteX4" fmla="*/ 30578 w 34592"/>
                <a:gd name="connsiteY4" fmla="*/ 15972 h 3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 h="34592">
                  <a:moveTo>
                    <a:pt x="30578" y="15972"/>
                  </a:moveTo>
                  <a:cubicBezTo>
                    <a:pt x="31695" y="22734"/>
                    <a:pt x="27042" y="29133"/>
                    <a:pt x="20185" y="30265"/>
                  </a:cubicBezTo>
                  <a:cubicBezTo>
                    <a:pt x="13329" y="31398"/>
                    <a:pt x="6866" y="26833"/>
                    <a:pt x="5749" y="20071"/>
                  </a:cubicBezTo>
                  <a:cubicBezTo>
                    <a:pt x="4633" y="13309"/>
                    <a:pt x="9286" y="6910"/>
                    <a:pt x="16142" y="5778"/>
                  </a:cubicBezTo>
                  <a:cubicBezTo>
                    <a:pt x="22999" y="4646"/>
                    <a:pt x="29462" y="9210"/>
                    <a:pt x="30578" y="15972"/>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8" name="Freeform: Shape 29">
              <a:extLst>
                <a:ext uri="{FF2B5EF4-FFF2-40B4-BE49-F238E27FC236}">
                  <a16:creationId xmlns:a16="http://schemas.microsoft.com/office/drawing/2014/main" id="{FAB3F434-E284-4D27-9565-E8EA7E3B46EF}"/>
                </a:ext>
              </a:extLst>
            </p:cNvPr>
            <p:cNvSpPr/>
            <p:nvPr/>
          </p:nvSpPr>
          <p:spPr>
            <a:xfrm>
              <a:off x="3796506" y="4245032"/>
              <a:ext cx="477246" cy="311014"/>
            </a:xfrm>
            <a:custGeom>
              <a:avLst/>
              <a:gdLst>
                <a:gd name="connsiteX0" fmla="*/ 191786 w 769687"/>
                <a:gd name="connsiteY0" fmla="*/ 476759 h 501593"/>
                <a:gd name="connsiteX1" fmla="*/ 198661 w 769687"/>
                <a:gd name="connsiteY1" fmla="*/ 462403 h 501593"/>
                <a:gd name="connsiteX2" fmla="*/ 284451 w 769687"/>
                <a:gd name="connsiteY2" fmla="*/ 392310 h 501593"/>
                <a:gd name="connsiteX3" fmla="*/ 480116 w 769687"/>
                <a:gd name="connsiteY3" fmla="*/ 326886 h 501593"/>
                <a:gd name="connsiteX4" fmla="*/ 489110 w 769687"/>
                <a:gd name="connsiteY4" fmla="*/ 324638 h 501593"/>
                <a:gd name="connsiteX5" fmla="*/ 525865 w 769687"/>
                <a:gd name="connsiteY5" fmla="*/ 312098 h 501593"/>
                <a:gd name="connsiteX6" fmla="*/ 543551 w 769687"/>
                <a:gd name="connsiteY6" fmla="*/ 302023 h 501593"/>
                <a:gd name="connsiteX7" fmla="*/ 752879 w 769687"/>
                <a:gd name="connsiteY7" fmla="*/ 96499 h 501593"/>
                <a:gd name="connsiteX8" fmla="*/ 760403 w 769687"/>
                <a:gd name="connsiteY8" fmla="*/ 26362 h 501593"/>
                <a:gd name="connsiteX9" fmla="*/ 760403 w 769687"/>
                <a:gd name="connsiteY9" fmla="*/ 26362 h 501593"/>
                <a:gd name="connsiteX10" fmla="*/ 680451 w 769687"/>
                <a:gd name="connsiteY10" fmla="*/ 16849 h 501593"/>
                <a:gd name="connsiteX11" fmla="*/ 550728 w 769687"/>
                <a:gd name="connsiteY11" fmla="*/ 139091 h 501593"/>
                <a:gd name="connsiteX12" fmla="*/ 499099 w 769687"/>
                <a:gd name="connsiteY12" fmla="*/ 209444 h 501593"/>
                <a:gd name="connsiteX13" fmla="*/ 415385 w 769687"/>
                <a:gd name="connsiteY13" fmla="*/ 238026 h 501593"/>
                <a:gd name="connsiteX14" fmla="*/ 415168 w 769687"/>
                <a:gd name="connsiteY14" fmla="*/ 238502 h 501593"/>
                <a:gd name="connsiteX15" fmla="*/ 354804 w 769687"/>
                <a:gd name="connsiteY15" fmla="*/ 258695 h 501593"/>
                <a:gd name="connsiteX16" fmla="*/ 327735 w 769687"/>
                <a:gd name="connsiteY16" fmla="*/ 267949 h 501593"/>
                <a:gd name="connsiteX17" fmla="*/ 326698 w 769687"/>
                <a:gd name="connsiteY17" fmla="*/ 267430 h 501593"/>
                <a:gd name="connsiteX18" fmla="*/ 322330 w 769687"/>
                <a:gd name="connsiteY18" fmla="*/ 254631 h 501593"/>
                <a:gd name="connsiteX19" fmla="*/ 323109 w 769687"/>
                <a:gd name="connsiteY19" fmla="*/ 254415 h 501593"/>
                <a:gd name="connsiteX20" fmla="*/ 324838 w 769687"/>
                <a:gd name="connsiteY20" fmla="*/ 253809 h 501593"/>
                <a:gd name="connsiteX21" fmla="*/ 403104 w 769687"/>
                <a:gd name="connsiteY21" fmla="*/ 227086 h 501593"/>
                <a:gd name="connsiteX22" fmla="*/ 494429 w 769687"/>
                <a:gd name="connsiteY22" fmla="*/ 195910 h 501593"/>
                <a:gd name="connsiteX23" fmla="*/ 519638 w 769687"/>
                <a:gd name="connsiteY23" fmla="*/ 178959 h 501593"/>
                <a:gd name="connsiteX24" fmla="*/ 522406 w 769687"/>
                <a:gd name="connsiteY24" fmla="*/ 175500 h 501593"/>
                <a:gd name="connsiteX25" fmla="*/ 522536 w 769687"/>
                <a:gd name="connsiteY25" fmla="*/ 175327 h 501593"/>
                <a:gd name="connsiteX26" fmla="*/ 525087 w 769687"/>
                <a:gd name="connsiteY26" fmla="*/ 171565 h 501593"/>
                <a:gd name="connsiteX27" fmla="*/ 525087 w 769687"/>
                <a:gd name="connsiteY27" fmla="*/ 171565 h 501593"/>
                <a:gd name="connsiteX28" fmla="*/ 530838 w 769687"/>
                <a:gd name="connsiteY28" fmla="*/ 159803 h 501593"/>
                <a:gd name="connsiteX29" fmla="*/ 532394 w 769687"/>
                <a:gd name="connsiteY29" fmla="*/ 154485 h 501593"/>
                <a:gd name="connsiteX30" fmla="*/ 532956 w 769687"/>
                <a:gd name="connsiteY30" fmla="*/ 151934 h 501593"/>
                <a:gd name="connsiteX31" fmla="*/ 533216 w 769687"/>
                <a:gd name="connsiteY31" fmla="*/ 150593 h 501593"/>
                <a:gd name="connsiteX32" fmla="*/ 533692 w 769687"/>
                <a:gd name="connsiteY32" fmla="*/ 147480 h 501593"/>
                <a:gd name="connsiteX33" fmla="*/ 528243 w 769687"/>
                <a:gd name="connsiteY33" fmla="*/ 114574 h 501593"/>
                <a:gd name="connsiteX34" fmla="*/ 455123 w 769687"/>
                <a:gd name="connsiteY34" fmla="*/ 85256 h 501593"/>
                <a:gd name="connsiteX35" fmla="*/ 285186 w 769687"/>
                <a:gd name="connsiteY35" fmla="*/ 143242 h 501593"/>
                <a:gd name="connsiteX36" fmla="*/ 280862 w 769687"/>
                <a:gd name="connsiteY36" fmla="*/ 144972 h 501593"/>
                <a:gd name="connsiteX37" fmla="*/ 255350 w 769687"/>
                <a:gd name="connsiteY37" fmla="*/ 153490 h 501593"/>
                <a:gd name="connsiteX38" fmla="*/ 128611 w 769687"/>
                <a:gd name="connsiteY38" fmla="*/ 198980 h 501593"/>
                <a:gd name="connsiteX39" fmla="*/ 69544 w 769687"/>
                <a:gd name="connsiteY39" fmla="*/ 256014 h 501593"/>
                <a:gd name="connsiteX40" fmla="*/ 7191 w 769687"/>
                <a:gd name="connsiteY40" fmla="*/ 386602 h 501593"/>
                <a:gd name="connsiteX41" fmla="*/ 25741 w 769687"/>
                <a:gd name="connsiteY41" fmla="*/ 440177 h 501593"/>
                <a:gd name="connsiteX42" fmla="*/ 137519 w 769687"/>
                <a:gd name="connsiteY42" fmla="*/ 495396 h 501593"/>
                <a:gd name="connsiteX43" fmla="*/ 191786 w 769687"/>
                <a:gd name="connsiteY43" fmla="*/ 476759 h 50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9687" h="501593">
                  <a:moveTo>
                    <a:pt x="191786" y="476759"/>
                  </a:moveTo>
                  <a:lnTo>
                    <a:pt x="198661" y="462403"/>
                  </a:lnTo>
                  <a:cubicBezTo>
                    <a:pt x="215828" y="426686"/>
                    <a:pt x="244367" y="405714"/>
                    <a:pt x="284451" y="392310"/>
                  </a:cubicBezTo>
                  <a:lnTo>
                    <a:pt x="480116" y="326886"/>
                  </a:lnTo>
                  <a:cubicBezTo>
                    <a:pt x="483143" y="326367"/>
                    <a:pt x="486127" y="325676"/>
                    <a:pt x="489110" y="324638"/>
                  </a:cubicBezTo>
                  <a:lnTo>
                    <a:pt x="525865" y="312098"/>
                  </a:lnTo>
                  <a:cubicBezTo>
                    <a:pt x="532351" y="309893"/>
                    <a:pt x="538318" y="306477"/>
                    <a:pt x="543551" y="302023"/>
                  </a:cubicBezTo>
                  <a:lnTo>
                    <a:pt x="752879" y="96499"/>
                  </a:lnTo>
                  <a:cubicBezTo>
                    <a:pt x="772511" y="78251"/>
                    <a:pt x="775711" y="48372"/>
                    <a:pt x="760403" y="26362"/>
                  </a:cubicBezTo>
                  <a:lnTo>
                    <a:pt x="760403" y="26362"/>
                  </a:lnTo>
                  <a:cubicBezTo>
                    <a:pt x="741983" y="-144"/>
                    <a:pt x="704536" y="-4598"/>
                    <a:pt x="680451" y="16849"/>
                  </a:cubicBezTo>
                  <a:lnTo>
                    <a:pt x="550728" y="139091"/>
                  </a:lnTo>
                  <a:cubicBezTo>
                    <a:pt x="553971" y="171479"/>
                    <a:pt x="518471" y="202871"/>
                    <a:pt x="499099" y="209444"/>
                  </a:cubicBezTo>
                  <a:lnTo>
                    <a:pt x="415385" y="238026"/>
                  </a:lnTo>
                  <a:cubicBezTo>
                    <a:pt x="415341" y="238199"/>
                    <a:pt x="415255" y="238329"/>
                    <a:pt x="415168" y="238502"/>
                  </a:cubicBezTo>
                  <a:lnTo>
                    <a:pt x="354804" y="258695"/>
                  </a:lnTo>
                  <a:lnTo>
                    <a:pt x="327735" y="267949"/>
                  </a:lnTo>
                  <a:cubicBezTo>
                    <a:pt x="327346" y="267733"/>
                    <a:pt x="327087" y="267646"/>
                    <a:pt x="326698" y="267430"/>
                  </a:cubicBezTo>
                  <a:lnTo>
                    <a:pt x="322330" y="254631"/>
                  </a:lnTo>
                  <a:cubicBezTo>
                    <a:pt x="322590" y="254544"/>
                    <a:pt x="322849" y="254501"/>
                    <a:pt x="323109" y="254415"/>
                  </a:cubicBezTo>
                  <a:lnTo>
                    <a:pt x="324838" y="253809"/>
                  </a:lnTo>
                  <a:lnTo>
                    <a:pt x="403104" y="227086"/>
                  </a:lnTo>
                  <a:lnTo>
                    <a:pt x="494429" y="195910"/>
                  </a:lnTo>
                  <a:cubicBezTo>
                    <a:pt x="504547" y="192450"/>
                    <a:pt x="513066" y="186483"/>
                    <a:pt x="519638" y="178959"/>
                  </a:cubicBezTo>
                  <a:cubicBezTo>
                    <a:pt x="520589" y="177835"/>
                    <a:pt x="521541" y="176711"/>
                    <a:pt x="522406" y="175500"/>
                  </a:cubicBezTo>
                  <a:cubicBezTo>
                    <a:pt x="522449" y="175457"/>
                    <a:pt x="522492" y="175414"/>
                    <a:pt x="522536" y="175327"/>
                  </a:cubicBezTo>
                  <a:cubicBezTo>
                    <a:pt x="523443" y="174116"/>
                    <a:pt x="524308" y="172862"/>
                    <a:pt x="525087" y="171565"/>
                  </a:cubicBezTo>
                  <a:lnTo>
                    <a:pt x="525087" y="171565"/>
                  </a:lnTo>
                  <a:cubicBezTo>
                    <a:pt x="527638" y="167976"/>
                    <a:pt x="529583" y="163998"/>
                    <a:pt x="530838" y="159803"/>
                  </a:cubicBezTo>
                  <a:cubicBezTo>
                    <a:pt x="531356" y="158031"/>
                    <a:pt x="531919" y="156258"/>
                    <a:pt x="532394" y="154485"/>
                  </a:cubicBezTo>
                  <a:cubicBezTo>
                    <a:pt x="532611" y="153620"/>
                    <a:pt x="532784" y="152798"/>
                    <a:pt x="532956" y="151934"/>
                  </a:cubicBezTo>
                  <a:cubicBezTo>
                    <a:pt x="533043" y="151501"/>
                    <a:pt x="533129" y="151069"/>
                    <a:pt x="533216" y="150593"/>
                  </a:cubicBezTo>
                  <a:cubicBezTo>
                    <a:pt x="533389" y="149555"/>
                    <a:pt x="533562" y="148518"/>
                    <a:pt x="533692" y="147480"/>
                  </a:cubicBezTo>
                  <a:cubicBezTo>
                    <a:pt x="535032" y="136713"/>
                    <a:pt x="533475" y="125384"/>
                    <a:pt x="528243" y="114574"/>
                  </a:cubicBezTo>
                  <a:cubicBezTo>
                    <a:pt x="515184" y="87721"/>
                    <a:pt x="483402" y="75614"/>
                    <a:pt x="455123" y="85256"/>
                  </a:cubicBezTo>
                  <a:lnTo>
                    <a:pt x="285186" y="143242"/>
                  </a:lnTo>
                  <a:cubicBezTo>
                    <a:pt x="283716" y="143761"/>
                    <a:pt x="282289" y="144367"/>
                    <a:pt x="280862" y="144972"/>
                  </a:cubicBezTo>
                  <a:cubicBezTo>
                    <a:pt x="265382" y="150161"/>
                    <a:pt x="255350" y="153490"/>
                    <a:pt x="255350" y="153490"/>
                  </a:cubicBezTo>
                  <a:cubicBezTo>
                    <a:pt x="243459" y="157469"/>
                    <a:pt x="154988" y="185229"/>
                    <a:pt x="128611" y="198980"/>
                  </a:cubicBezTo>
                  <a:cubicBezTo>
                    <a:pt x="94581" y="216708"/>
                    <a:pt x="69760" y="255539"/>
                    <a:pt x="69544" y="256014"/>
                  </a:cubicBezTo>
                  <a:lnTo>
                    <a:pt x="7191" y="386602"/>
                  </a:lnTo>
                  <a:cubicBezTo>
                    <a:pt x="-2322" y="406536"/>
                    <a:pt x="5937" y="430405"/>
                    <a:pt x="25741" y="440177"/>
                  </a:cubicBezTo>
                  <a:lnTo>
                    <a:pt x="137519" y="495396"/>
                  </a:lnTo>
                  <a:cubicBezTo>
                    <a:pt x="157669" y="505428"/>
                    <a:pt x="182057" y="496996"/>
                    <a:pt x="191786" y="476759"/>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9" name="Freeform: Shape 30">
              <a:extLst>
                <a:ext uri="{FF2B5EF4-FFF2-40B4-BE49-F238E27FC236}">
                  <a16:creationId xmlns:a16="http://schemas.microsoft.com/office/drawing/2014/main" id="{07191689-A54C-42BE-ADB8-22BA74B56FDC}"/>
                </a:ext>
              </a:extLst>
            </p:cNvPr>
            <p:cNvSpPr/>
            <p:nvPr/>
          </p:nvSpPr>
          <p:spPr>
            <a:xfrm>
              <a:off x="4112316" y="4234332"/>
              <a:ext cx="21449" cy="21449"/>
            </a:xfrm>
            <a:custGeom>
              <a:avLst/>
              <a:gdLst>
                <a:gd name="connsiteX0" fmla="*/ 30579 w 34592"/>
                <a:gd name="connsiteY0" fmla="*/ 15972 h 34592"/>
                <a:gd name="connsiteX1" fmla="*/ 20186 w 34592"/>
                <a:gd name="connsiteY1" fmla="*/ 30265 h 34592"/>
                <a:gd name="connsiteX2" fmla="*/ 5749 w 34592"/>
                <a:gd name="connsiteY2" fmla="*/ 20071 h 34592"/>
                <a:gd name="connsiteX3" fmla="*/ 16142 w 34592"/>
                <a:gd name="connsiteY3" fmla="*/ 5778 h 34592"/>
                <a:gd name="connsiteX4" fmla="*/ 30579 w 34592"/>
                <a:gd name="connsiteY4" fmla="*/ 15972 h 3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 h="34592">
                  <a:moveTo>
                    <a:pt x="30579" y="15972"/>
                  </a:moveTo>
                  <a:cubicBezTo>
                    <a:pt x="31695" y="22734"/>
                    <a:pt x="27042" y="29133"/>
                    <a:pt x="20186" y="30265"/>
                  </a:cubicBezTo>
                  <a:cubicBezTo>
                    <a:pt x="13329" y="31397"/>
                    <a:pt x="6866" y="26833"/>
                    <a:pt x="5749" y="20071"/>
                  </a:cubicBezTo>
                  <a:cubicBezTo>
                    <a:pt x="4633" y="13309"/>
                    <a:pt x="9286" y="6910"/>
                    <a:pt x="16142" y="5778"/>
                  </a:cubicBezTo>
                  <a:cubicBezTo>
                    <a:pt x="22999" y="4646"/>
                    <a:pt x="29462" y="9210"/>
                    <a:pt x="30579" y="15972"/>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1">
              <a:extLst>
                <a:ext uri="{FF2B5EF4-FFF2-40B4-BE49-F238E27FC236}">
                  <a16:creationId xmlns:a16="http://schemas.microsoft.com/office/drawing/2014/main" id="{36BDB5C6-6A10-4366-BDE3-F40AF5235438}"/>
                </a:ext>
              </a:extLst>
            </p:cNvPr>
            <p:cNvSpPr/>
            <p:nvPr/>
          </p:nvSpPr>
          <p:spPr>
            <a:xfrm>
              <a:off x="3972429" y="4117274"/>
              <a:ext cx="176957" cy="112609"/>
            </a:xfrm>
            <a:custGeom>
              <a:avLst/>
              <a:gdLst>
                <a:gd name="connsiteX0" fmla="*/ 57722 w 285389"/>
                <a:gd name="connsiteY0" fmla="*/ 175850 h 181611"/>
                <a:gd name="connsiteX1" fmla="*/ 58154 w 285389"/>
                <a:gd name="connsiteY1" fmla="*/ 170228 h 181611"/>
                <a:gd name="connsiteX2" fmla="*/ 45787 w 285389"/>
                <a:gd name="connsiteY2" fmla="*/ 159894 h 181611"/>
                <a:gd name="connsiteX3" fmla="*/ 51149 w 285389"/>
                <a:gd name="connsiteY3" fmla="*/ 147484 h 181611"/>
                <a:gd name="connsiteX4" fmla="*/ 43193 w 285389"/>
                <a:gd name="connsiteY4" fmla="*/ 137841 h 181611"/>
                <a:gd name="connsiteX5" fmla="*/ 50890 w 285389"/>
                <a:gd name="connsiteY5" fmla="*/ 124134 h 181611"/>
                <a:gd name="connsiteX6" fmla="*/ 45355 w 285389"/>
                <a:gd name="connsiteY6" fmla="*/ 115702 h 181611"/>
                <a:gd name="connsiteX7" fmla="*/ 46220 w 285389"/>
                <a:gd name="connsiteY7" fmla="*/ 115529 h 181611"/>
                <a:gd name="connsiteX8" fmla="*/ 54263 w 285389"/>
                <a:gd name="connsiteY8" fmla="*/ 99659 h 181611"/>
                <a:gd name="connsiteX9" fmla="*/ 52057 w 285389"/>
                <a:gd name="connsiteY9" fmla="*/ 95681 h 181611"/>
                <a:gd name="connsiteX10" fmla="*/ 59322 w 285389"/>
                <a:gd name="connsiteY10" fmla="*/ 95508 h 181611"/>
                <a:gd name="connsiteX11" fmla="*/ 67364 w 285389"/>
                <a:gd name="connsiteY11" fmla="*/ 79639 h 181611"/>
                <a:gd name="connsiteX12" fmla="*/ 65202 w 285389"/>
                <a:gd name="connsiteY12" fmla="*/ 75747 h 181611"/>
                <a:gd name="connsiteX13" fmla="*/ 73072 w 285389"/>
                <a:gd name="connsiteY13" fmla="*/ 75790 h 181611"/>
                <a:gd name="connsiteX14" fmla="*/ 81115 w 285389"/>
                <a:gd name="connsiteY14" fmla="*/ 59921 h 181611"/>
                <a:gd name="connsiteX15" fmla="*/ 81072 w 285389"/>
                <a:gd name="connsiteY15" fmla="*/ 59878 h 181611"/>
                <a:gd name="connsiteX16" fmla="*/ 85872 w 285389"/>
                <a:gd name="connsiteY16" fmla="*/ 59316 h 181611"/>
                <a:gd name="connsiteX17" fmla="*/ 93914 w 285389"/>
                <a:gd name="connsiteY17" fmla="*/ 43446 h 181611"/>
                <a:gd name="connsiteX18" fmla="*/ 93396 w 285389"/>
                <a:gd name="connsiteY18" fmla="*/ 42279 h 181611"/>
                <a:gd name="connsiteX19" fmla="*/ 98671 w 285389"/>
                <a:gd name="connsiteY19" fmla="*/ 42841 h 181611"/>
                <a:gd name="connsiteX20" fmla="*/ 109784 w 285389"/>
                <a:gd name="connsiteY20" fmla="*/ 28960 h 181611"/>
                <a:gd name="connsiteX21" fmla="*/ 109351 w 285389"/>
                <a:gd name="connsiteY21" fmla="*/ 26885 h 181611"/>
                <a:gd name="connsiteX22" fmla="*/ 118692 w 285389"/>
                <a:gd name="connsiteY22" fmla="*/ 29652 h 181611"/>
                <a:gd name="connsiteX23" fmla="*/ 129502 w 285389"/>
                <a:gd name="connsiteY23" fmla="*/ 19966 h 181611"/>
                <a:gd name="connsiteX24" fmla="*/ 142733 w 285389"/>
                <a:gd name="connsiteY24" fmla="*/ 28312 h 181611"/>
                <a:gd name="connsiteX25" fmla="*/ 153543 w 285389"/>
                <a:gd name="connsiteY25" fmla="*/ 18756 h 181611"/>
                <a:gd name="connsiteX26" fmla="*/ 167338 w 285389"/>
                <a:gd name="connsiteY26" fmla="*/ 29350 h 181611"/>
                <a:gd name="connsiteX27" fmla="*/ 175510 w 285389"/>
                <a:gd name="connsiteY27" fmla="*/ 24982 h 181611"/>
                <a:gd name="connsiteX28" fmla="*/ 175510 w 285389"/>
                <a:gd name="connsiteY28" fmla="*/ 25977 h 181611"/>
                <a:gd name="connsiteX29" fmla="*/ 189390 w 285389"/>
                <a:gd name="connsiteY29" fmla="*/ 37090 h 181611"/>
                <a:gd name="connsiteX30" fmla="*/ 198428 w 285389"/>
                <a:gd name="connsiteY30" fmla="*/ 31512 h 181611"/>
                <a:gd name="connsiteX31" fmla="*/ 211400 w 285389"/>
                <a:gd name="connsiteY31" fmla="*/ 42927 h 181611"/>
                <a:gd name="connsiteX32" fmla="*/ 220005 w 285389"/>
                <a:gd name="connsiteY32" fmla="*/ 39036 h 181611"/>
                <a:gd name="connsiteX33" fmla="*/ 219875 w 285389"/>
                <a:gd name="connsiteY33" fmla="*/ 41154 h 181611"/>
                <a:gd name="connsiteX34" fmla="*/ 232934 w 285389"/>
                <a:gd name="connsiteY34" fmla="*/ 53219 h 181611"/>
                <a:gd name="connsiteX35" fmla="*/ 240760 w 285389"/>
                <a:gd name="connsiteY35" fmla="*/ 50019 h 181611"/>
                <a:gd name="connsiteX36" fmla="*/ 250403 w 285389"/>
                <a:gd name="connsiteY36" fmla="*/ 62213 h 181611"/>
                <a:gd name="connsiteX37" fmla="*/ 260651 w 285389"/>
                <a:gd name="connsiteY37" fmla="*/ 60137 h 181611"/>
                <a:gd name="connsiteX38" fmla="*/ 260392 w 285389"/>
                <a:gd name="connsiteY38" fmla="*/ 60915 h 181611"/>
                <a:gd name="connsiteX39" fmla="*/ 260392 w 285389"/>
                <a:gd name="connsiteY39" fmla="*/ 65067 h 181611"/>
                <a:gd name="connsiteX40" fmla="*/ 284304 w 285389"/>
                <a:gd name="connsiteY40" fmla="*/ 68310 h 181611"/>
                <a:gd name="connsiteX41" fmla="*/ 284866 w 285389"/>
                <a:gd name="connsiteY41" fmla="*/ 66710 h 181611"/>
                <a:gd name="connsiteX42" fmla="*/ 275526 w 285389"/>
                <a:gd name="connsiteY42" fmla="*/ 51575 h 181611"/>
                <a:gd name="connsiteX43" fmla="*/ 265278 w 285389"/>
                <a:gd name="connsiteY43" fmla="*/ 53651 h 181611"/>
                <a:gd name="connsiteX44" fmla="*/ 265537 w 285389"/>
                <a:gd name="connsiteY44" fmla="*/ 52873 h 181611"/>
                <a:gd name="connsiteX45" fmla="*/ 256197 w 285389"/>
                <a:gd name="connsiteY45" fmla="*/ 37738 h 181611"/>
                <a:gd name="connsiteX46" fmla="*/ 244998 w 285389"/>
                <a:gd name="connsiteY46" fmla="*/ 40549 h 181611"/>
                <a:gd name="connsiteX47" fmla="*/ 245041 w 285389"/>
                <a:gd name="connsiteY47" fmla="*/ 40160 h 181611"/>
                <a:gd name="connsiteX48" fmla="*/ 231982 w 285389"/>
                <a:gd name="connsiteY48" fmla="*/ 28096 h 181611"/>
                <a:gd name="connsiteX49" fmla="*/ 223378 w 285389"/>
                <a:gd name="connsiteY49" fmla="*/ 31987 h 181611"/>
                <a:gd name="connsiteX50" fmla="*/ 223507 w 285389"/>
                <a:gd name="connsiteY50" fmla="*/ 29869 h 181611"/>
                <a:gd name="connsiteX51" fmla="*/ 210449 w 285389"/>
                <a:gd name="connsiteY51" fmla="*/ 17804 h 181611"/>
                <a:gd name="connsiteX52" fmla="*/ 200546 w 285389"/>
                <a:gd name="connsiteY52" fmla="*/ 23382 h 181611"/>
                <a:gd name="connsiteX53" fmla="*/ 200546 w 285389"/>
                <a:gd name="connsiteY53" fmla="*/ 23209 h 181611"/>
                <a:gd name="connsiteX54" fmla="*/ 186666 w 285389"/>
                <a:gd name="connsiteY54" fmla="*/ 12096 h 181611"/>
                <a:gd name="connsiteX55" fmla="*/ 178494 w 285389"/>
                <a:gd name="connsiteY55" fmla="*/ 16464 h 181611"/>
                <a:gd name="connsiteX56" fmla="*/ 178494 w 285389"/>
                <a:gd name="connsiteY56" fmla="*/ 15469 h 181611"/>
                <a:gd name="connsiteX57" fmla="*/ 164613 w 285389"/>
                <a:gd name="connsiteY57" fmla="*/ 4356 h 181611"/>
                <a:gd name="connsiteX58" fmla="*/ 153803 w 285389"/>
                <a:gd name="connsiteY58" fmla="*/ 13913 h 181611"/>
                <a:gd name="connsiteX59" fmla="*/ 140009 w 285389"/>
                <a:gd name="connsiteY59" fmla="*/ 3319 h 181611"/>
                <a:gd name="connsiteX60" fmla="*/ 129199 w 285389"/>
                <a:gd name="connsiteY60" fmla="*/ 13005 h 181611"/>
                <a:gd name="connsiteX61" fmla="*/ 115967 w 285389"/>
                <a:gd name="connsiteY61" fmla="*/ 4659 h 181611"/>
                <a:gd name="connsiteX62" fmla="*/ 104854 w 285389"/>
                <a:gd name="connsiteY62" fmla="*/ 18539 h 181611"/>
                <a:gd name="connsiteX63" fmla="*/ 105287 w 285389"/>
                <a:gd name="connsiteY63" fmla="*/ 20615 h 181611"/>
                <a:gd name="connsiteX64" fmla="*/ 95947 w 285389"/>
                <a:gd name="connsiteY64" fmla="*/ 17848 h 181611"/>
                <a:gd name="connsiteX65" fmla="*/ 84834 w 285389"/>
                <a:gd name="connsiteY65" fmla="*/ 31728 h 181611"/>
                <a:gd name="connsiteX66" fmla="*/ 85872 w 285389"/>
                <a:gd name="connsiteY66" fmla="*/ 35403 h 181611"/>
                <a:gd name="connsiteX67" fmla="*/ 78088 w 285389"/>
                <a:gd name="connsiteY67" fmla="*/ 35360 h 181611"/>
                <a:gd name="connsiteX68" fmla="*/ 70046 w 285389"/>
                <a:gd name="connsiteY68" fmla="*/ 51230 h 181611"/>
                <a:gd name="connsiteX69" fmla="*/ 70089 w 285389"/>
                <a:gd name="connsiteY69" fmla="*/ 51273 h 181611"/>
                <a:gd name="connsiteX70" fmla="*/ 65289 w 285389"/>
                <a:gd name="connsiteY70" fmla="*/ 51835 h 181611"/>
                <a:gd name="connsiteX71" fmla="*/ 57246 w 285389"/>
                <a:gd name="connsiteY71" fmla="*/ 67704 h 181611"/>
                <a:gd name="connsiteX72" fmla="*/ 59408 w 285389"/>
                <a:gd name="connsiteY72" fmla="*/ 71596 h 181611"/>
                <a:gd name="connsiteX73" fmla="*/ 51538 w 285389"/>
                <a:gd name="connsiteY73" fmla="*/ 71553 h 181611"/>
                <a:gd name="connsiteX74" fmla="*/ 43496 w 285389"/>
                <a:gd name="connsiteY74" fmla="*/ 87422 h 181611"/>
                <a:gd name="connsiteX75" fmla="*/ 45701 w 285389"/>
                <a:gd name="connsiteY75" fmla="*/ 91400 h 181611"/>
                <a:gd name="connsiteX76" fmla="*/ 38436 w 285389"/>
                <a:gd name="connsiteY76" fmla="*/ 91573 h 181611"/>
                <a:gd name="connsiteX77" fmla="*/ 30394 w 285389"/>
                <a:gd name="connsiteY77" fmla="*/ 107443 h 181611"/>
                <a:gd name="connsiteX78" fmla="*/ 35496 w 285389"/>
                <a:gd name="connsiteY78" fmla="*/ 114015 h 181611"/>
                <a:gd name="connsiteX79" fmla="*/ 26113 w 285389"/>
                <a:gd name="connsiteY79" fmla="*/ 128198 h 181611"/>
                <a:gd name="connsiteX80" fmla="*/ 34069 w 285389"/>
                <a:gd name="connsiteY80" fmla="*/ 137841 h 181611"/>
                <a:gd name="connsiteX81" fmla="*/ 26545 w 285389"/>
                <a:gd name="connsiteY81" fmla="*/ 146749 h 181611"/>
                <a:gd name="connsiteX82" fmla="*/ 13789 w 285389"/>
                <a:gd name="connsiteY82" fmla="*/ 140868 h 181611"/>
                <a:gd name="connsiteX83" fmla="*/ 3411 w 285389"/>
                <a:gd name="connsiteY83" fmla="*/ 155310 h 181611"/>
                <a:gd name="connsiteX84" fmla="*/ 17854 w 285389"/>
                <a:gd name="connsiteY84" fmla="*/ 165688 h 181611"/>
                <a:gd name="connsiteX85" fmla="*/ 28059 w 285389"/>
                <a:gd name="connsiteY85" fmla="*/ 156045 h 181611"/>
                <a:gd name="connsiteX86" fmla="*/ 38696 w 285389"/>
                <a:gd name="connsiteY86" fmla="*/ 162056 h 181611"/>
                <a:gd name="connsiteX87" fmla="*/ 33377 w 285389"/>
                <a:gd name="connsiteY87" fmla="*/ 174293 h 181611"/>
                <a:gd name="connsiteX88" fmla="*/ 38480 w 285389"/>
                <a:gd name="connsiteY88" fmla="*/ 182379 h 181611"/>
                <a:gd name="connsiteX89" fmla="*/ 57722 w 285389"/>
                <a:gd name="connsiteY89" fmla="*/ 175850 h 18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85389" h="181611">
                  <a:moveTo>
                    <a:pt x="57722" y="175850"/>
                  </a:moveTo>
                  <a:cubicBezTo>
                    <a:pt x="58284" y="174077"/>
                    <a:pt x="58457" y="172174"/>
                    <a:pt x="58154" y="170228"/>
                  </a:cubicBezTo>
                  <a:cubicBezTo>
                    <a:pt x="57160" y="164131"/>
                    <a:pt x="51841" y="159894"/>
                    <a:pt x="45787" y="159894"/>
                  </a:cubicBezTo>
                  <a:cubicBezTo>
                    <a:pt x="49722" y="157213"/>
                    <a:pt x="51971" y="152456"/>
                    <a:pt x="51149" y="147484"/>
                  </a:cubicBezTo>
                  <a:cubicBezTo>
                    <a:pt x="50414" y="142900"/>
                    <a:pt x="47258" y="139354"/>
                    <a:pt x="43193" y="137841"/>
                  </a:cubicBezTo>
                  <a:cubicBezTo>
                    <a:pt x="48512" y="135679"/>
                    <a:pt x="51841" y="130058"/>
                    <a:pt x="50890" y="124134"/>
                  </a:cubicBezTo>
                  <a:cubicBezTo>
                    <a:pt x="50285" y="120501"/>
                    <a:pt x="48209" y="117561"/>
                    <a:pt x="45355" y="115702"/>
                  </a:cubicBezTo>
                  <a:cubicBezTo>
                    <a:pt x="45658" y="115615"/>
                    <a:pt x="45917" y="115615"/>
                    <a:pt x="46220" y="115529"/>
                  </a:cubicBezTo>
                  <a:cubicBezTo>
                    <a:pt x="52836" y="113367"/>
                    <a:pt x="56425" y="106275"/>
                    <a:pt x="54263" y="99659"/>
                  </a:cubicBezTo>
                  <a:cubicBezTo>
                    <a:pt x="53787" y="98146"/>
                    <a:pt x="53009" y="96849"/>
                    <a:pt x="52057" y="95681"/>
                  </a:cubicBezTo>
                  <a:cubicBezTo>
                    <a:pt x="54349" y="96330"/>
                    <a:pt x="56857" y="96330"/>
                    <a:pt x="59322" y="95508"/>
                  </a:cubicBezTo>
                  <a:cubicBezTo>
                    <a:pt x="65938" y="93346"/>
                    <a:pt x="69527" y="86255"/>
                    <a:pt x="67364" y="79639"/>
                  </a:cubicBezTo>
                  <a:cubicBezTo>
                    <a:pt x="66889" y="78168"/>
                    <a:pt x="66111" y="76871"/>
                    <a:pt x="65202" y="75747"/>
                  </a:cubicBezTo>
                  <a:cubicBezTo>
                    <a:pt x="67667" y="76569"/>
                    <a:pt x="70391" y="76655"/>
                    <a:pt x="73072" y="75790"/>
                  </a:cubicBezTo>
                  <a:cubicBezTo>
                    <a:pt x="79688" y="73628"/>
                    <a:pt x="83277" y="66537"/>
                    <a:pt x="81115" y="59921"/>
                  </a:cubicBezTo>
                  <a:cubicBezTo>
                    <a:pt x="81115" y="59921"/>
                    <a:pt x="81115" y="59878"/>
                    <a:pt x="81072" y="59878"/>
                  </a:cubicBezTo>
                  <a:cubicBezTo>
                    <a:pt x="82672" y="60007"/>
                    <a:pt x="84272" y="59834"/>
                    <a:pt x="85872" y="59316"/>
                  </a:cubicBezTo>
                  <a:cubicBezTo>
                    <a:pt x="92487" y="57153"/>
                    <a:pt x="96076" y="50062"/>
                    <a:pt x="93914" y="43446"/>
                  </a:cubicBezTo>
                  <a:cubicBezTo>
                    <a:pt x="93785" y="43057"/>
                    <a:pt x="93568" y="42668"/>
                    <a:pt x="93396" y="42279"/>
                  </a:cubicBezTo>
                  <a:cubicBezTo>
                    <a:pt x="95039" y="42841"/>
                    <a:pt x="96811" y="43057"/>
                    <a:pt x="98671" y="42841"/>
                  </a:cubicBezTo>
                  <a:cubicBezTo>
                    <a:pt x="105590" y="42062"/>
                    <a:pt x="110562" y="35836"/>
                    <a:pt x="109784" y="28960"/>
                  </a:cubicBezTo>
                  <a:cubicBezTo>
                    <a:pt x="109697" y="28225"/>
                    <a:pt x="109525" y="27533"/>
                    <a:pt x="109351" y="26885"/>
                  </a:cubicBezTo>
                  <a:cubicBezTo>
                    <a:pt x="111859" y="28960"/>
                    <a:pt x="115189" y="30042"/>
                    <a:pt x="118692" y="29652"/>
                  </a:cubicBezTo>
                  <a:cubicBezTo>
                    <a:pt x="124140" y="29047"/>
                    <a:pt x="128334" y="25026"/>
                    <a:pt x="129502" y="19966"/>
                  </a:cubicBezTo>
                  <a:cubicBezTo>
                    <a:pt x="131404" y="25371"/>
                    <a:pt x="136809" y="28960"/>
                    <a:pt x="142733" y="28312"/>
                  </a:cubicBezTo>
                  <a:cubicBezTo>
                    <a:pt x="148138" y="27706"/>
                    <a:pt x="152333" y="23772"/>
                    <a:pt x="153543" y="18756"/>
                  </a:cubicBezTo>
                  <a:cubicBezTo>
                    <a:pt x="154581" y="25371"/>
                    <a:pt x="160592" y="30085"/>
                    <a:pt x="167338" y="29350"/>
                  </a:cubicBezTo>
                  <a:cubicBezTo>
                    <a:pt x="170667" y="29004"/>
                    <a:pt x="173477" y="27360"/>
                    <a:pt x="175510" y="24982"/>
                  </a:cubicBezTo>
                  <a:cubicBezTo>
                    <a:pt x="175510" y="25328"/>
                    <a:pt x="175467" y="25631"/>
                    <a:pt x="175510" y="25977"/>
                  </a:cubicBezTo>
                  <a:cubicBezTo>
                    <a:pt x="176288" y="32895"/>
                    <a:pt x="182515" y="37868"/>
                    <a:pt x="189390" y="37090"/>
                  </a:cubicBezTo>
                  <a:cubicBezTo>
                    <a:pt x="193239" y="36657"/>
                    <a:pt x="196439" y="34495"/>
                    <a:pt x="198428" y="31512"/>
                  </a:cubicBezTo>
                  <a:cubicBezTo>
                    <a:pt x="199033" y="38128"/>
                    <a:pt x="204698" y="43187"/>
                    <a:pt x="211400" y="42927"/>
                  </a:cubicBezTo>
                  <a:cubicBezTo>
                    <a:pt x="214816" y="42797"/>
                    <a:pt x="217799" y="41327"/>
                    <a:pt x="220005" y="39036"/>
                  </a:cubicBezTo>
                  <a:cubicBezTo>
                    <a:pt x="219918" y="39727"/>
                    <a:pt x="219832" y="40419"/>
                    <a:pt x="219875" y="41154"/>
                  </a:cubicBezTo>
                  <a:cubicBezTo>
                    <a:pt x="220135" y="48116"/>
                    <a:pt x="226015" y="53521"/>
                    <a:pt x="232934" y="53219"/>
                  </a:cubicBezTo>
                  <a:cubicBezTo>
                    <a:pt x="235961" y="53089"/>
                    <a:pt x="238642" y="51878"/>
                    <a:pt x="240760" y="50019"/>
                  </a:cubicBezTo>
                  <a:cubicBezTo>
                    <a:pt x="240804" y="55683"/>
                    <a:pt x="244652" y="60829"/>
                    <a:pt x="250403" y="62213"/>
                  </a:cubicBezTo>
                  <a:cubicBezTo>
                    <a:pt x="254122" y="63077"/>
                    <a:pt x="257797" y="62169"/>
                    <a:pt x="260651" y="60137"/>
                  </a:cubicBezTo>
                  <a:cubicBezTo>
                    <a:pt x="260565" y="60397"/>
                    <a:pt x="260435" y="60656"/>
                    <a:pt x="260392" y="60915"/>
                  </a:cubicBezTo>
                  <a:cubicBezTo>
                    <a:pt x="260002" y="62559"/>
                    <a:pt x="260132" y="63467"/>
                    <a:pt x="260392" y="65067"/>
                  </a:cubicBezTo>
                  <a:lnTo>
                    <a:pt x="284304" y="68310"/>
                  </a:lnTo>
                  <a:cubicBezTo>
                    <a:pt x="284520" y="67791"/>
                    <a:pt x="284737" y="67272"/>
                    <a:pt x="284866" y="66710"/>
                  </a:cubicBezTo>
                  <a:cubicBezTo>
                    <a:pt x="286466" y="59964"/>
                    <a:pt x="282272" y="53175"/>
                    <a:pt x="275526" y="51575"/>
                  </a:cubicBezTo>
                  <a:cubicBezTo>
                    <a:pt x="271807" y="50711"/>
                    <a:pt x="268132" y="51619"/>
                    <a:pt x="265278" y="53651"/>
                  </a:cubicBezTo>
                  <a:cubicBezTo>
                    <a:pt x="265364" y="53392"/>
                    <a:pt x="265494" y="53132"/>
                    <a:pt x="265537" y="52873"/>
                  </a:cubicBezTo>
                  <a:cubicBezTo>
                    <a:pt x="267137" y="46127"/>
                    <a:pt x="262943" y="39338"/>
                    <a:pt x="256197" y="37738"/>
                  </a:cubicBezTo>
                  <a:cubicBezTo>
                    <a:pt x="252046" y="36744"/>
                    <a:pt x="247939" y="37955"/>
                    <a:pt x="244998" y="40549"/>
                  </a:cubicBezTo>
                  <a:cubicBezTo>
                    <a:pt x="244998" y="40419"/>
                    <a:pt x="245041" y="40290"/>
                    <a:pt x="245041" y="40160"/>
                  </a:cubicBezTo>
                  <a:cubicBezTo>
                    <a:pt x="244782" y="33198"/>
                    <a:pt x="238901" y="27793"/>
                    <a:pt x="231982" y="28096"/>
                  </a:cubicBezTo>
                  <a:cubicBezTo>
                    <a:pt x="228566" y="28225"/>
                    <a:pt x="225583" y="29696"/>
                    <a:pt x="223378" y="31987"/>
                  </a:cubicBezTo>
                  <a:cubicBezTo>
                    <a:pt x="223464" y="31295"/>
                    <a:pt x="223551" y="30604"/>
                    <a:pt x="223507" y="29869"/>
                  </a:cubicBezTo>
                  <a:cubicBezTo>
                    <a:pt x="223248" y="22907"/>
                    <a:pt x="217367" y="17502"/>
                    <a:pt x="210449" y="17804"/>
                  </a:cubicBezTo>
                  <a:cubicBezTo>
                    <a:pt x="206298" y="17977"/>
                    <a:pt x="202708" y="20183"/>
                    <a:pt x="200546" y="23382"/>
                  </a:cubicBezTo>
                  <a:cubicBezTo>
                    <a:pt x="200546" y="23339"/>
                    <a:pt x="200546" y="23296"/>
                    <a:pt x="200546" y="23209"/>
                  </a:cubicBezTo>
                  <a:cubicBezTo>
                    <a:pt x="199768" y="16291"/>
                    <a:pt x="193541" y="11318"/>
                    <a:pt x="186666" y="12096"/>
                  </a:cubicBezTo>
                  <a:cubicBezTo>
                    <a:pt x="183336" y="12442"/>
                    <a:pt x="180526" y="14086"/>
                    <a:pt x="178494" y="16464"/>
                  </a:cubicBezTo>
                  <a:cubicBezTo>
                    <a:pt x="178494" y="16118"/>
                    <a:pt x="178537" y="15815"/>
                    <a:pt x="178494" y="15469"/>
                  </a:cubicBezTo>
                  <a:cubicBezTo>
                    <a:pt x="177715" y="8551"/>
                    <a:pt x="171489" y="3578"/>
                    <a:pt x="164613" y="4356"/>
                  </a:cubicBezTo>
                  <a:cubicBezTo>
                    <a:pt x="159208" y="4962"/>
                    <a:pt x="155014" y="8897"/>
                    <a:pt x="153803" y="13913"/>
                  </a:cubicBezTo>
                  <a:cubicBezTo>
                    <a:pt x="152765" y="7297"/>
                    <a:pt x="146755" y="2584"/>
                    <a:pt x="140009" y="3319"/>
                  </a:cubicBezTo>
                  <a:cubicBezTo>
                    <a:pt x="134561" y="3924"/>
                    <a:pt x="130366" y="7945"/>
                    <a:pt x="129199" y="13005"/>
                  </a:cubicBezTo>
                  <a:cubicBezTo>
                    <a:pt x="127297" y="7599"/>
                    <a:pt x="121891" y="4010"/>
                    <a:pt x="115967" y="4659"/>
                  </a:cubicBezTo>
                  <a:cubicBezTo>
                    <a:pt x="109049" y="5437"/>
                    <a:pt x="104076" y="11664"/>
                    <a:pt x="104854" y="18539"/>
                  </a:cubicBezTo>
                  <a:cubicBezTo>
                    <a:pt x="104941" y="19274"/>
                    <a:pt x="105114" y="19966"/>
                    <a:pt x="105287" y="20615"/>
                  </a:cubicBezTo>
                  <a:cubicBezTo>
                    <a:pt x="102779" y="18539"/>
                    <a:pt x="99449" y="17458"/>
                    <a:pt x="95947" y="17848"/>
                  </a:cubicBezTo>
                  <a:cubicBezTo>
                    <a:pt x="89028" y="18626"/>
                    <a:pt x="84056" y="24853"/>
                    <a:pt x="84834" y="31728"/>
                  </a:cubicBezTo>
                  <a:cubicBezTo>
                    <a:pt x="84964" y="33025"/>
                    <a:pt x="85396" y="34279"/>
                    <a:pt x="85872" y="35403"/>
                  </a:cubicBezTo>
                  <a:cubicBezTo>
                    <a:pt x="83407" y="34582"/>
                    <a:pt x="80726" y="34495"/>
                    <a:pt x="78088" y="35360"/>
                  </a:cubicBezTo>
                  <a:cubicBezTo>
                    <a:pt x="71472" y="37522"/>
                    <a:pt x="67884" y="44614"/>
                    <a:pt x="70046" y="51230"/>
                  </a:cubicBezTo>
                  <a:cubicBezTo>
                    <a:pt x="70046" y="51230"/>
                    <a:pt x="70046" y="51273"/>
                    <a:pt x="70089" y="51273"/>
                  </a:cubicBezTo>
                  <a:cubicBezTo>
                    <a:pt x="68532" y="51143"/>
                    <a:pt x="66889" y="51316"/>
                    <a:pt x="65289" y="51835"/>
                  </a:cubicBezTo>
                  <a:cubicBezTo>
                    <a:pt x="58673" y="53997"/>
                    <a:pt x="55084" y="61088"/>
                    <a:pt x="57246" y="67704"/>
                  </a:cubicBezTo>
                  <a:cubicBezTo>
                    <a:pt x="57722" y="69174"/>
                    <a:pt x="58500" y="70472"/>
                    <a:pt x="59408" y="71596"/>
                  </a:cubicBezTo>
                  <a:cubicBezTo>
                    <a:pt x="56944" y="70774"/>
                    <a:pt x="54219" y="70688"/>
                    <a:pt x="51538" y="71553"/>
                  </a:cubicBezTo>
                  <a:cubicBezTo>
                    <a:pt x="44922" y="73715"/>
                    <a:pt x="41334" y="80806"/>
                    <a:pt x="43496" y="87422"/>
                  </a:cubicBezTo>
                  <a:cubicBezTo>
                    <a:pt x="43971" y="88936"/>
                    <a:pt x="44750" y="90233"/>
                    <a:pt x="45701" y="91400"/>
                  </a:cubicBezTo>
                  <a:cubicBezTo>
                    <a:pt x="43409" y="90752"/>
                    <a:pt x="40901" y="90752"/>
                    <a:pt x="38436" y="91573"/>
                  </a:cubicBezTo>
                  <a:cubicBezTo>
                    <a:pt x="31821" y="93735"/>
                    <a:pt x="28232" y="100827"/>
                    <a:pt x="30394" y="107443"/>
                  </a:cubicBezTo>
                  <a:cubicBezTo>
                    <a:pt x="31302" y="110253"/>
                    <a:pt x="33204" y="112502"/>
                    <a:pt x="35496" y="114015"/>
                  </a:cubicBezTo>
                  <a:cubicBezTo>
                    <a:pt x="29183" y="115572"/>
                    <a:pt x="25032" y="121712"/>
                    <a:pt x="26113" y="128198"/>
                  </a:cubicBezTo>
                  <a:cubicBezTo>
                    <a:pt x="26848" y="132782"/>
                    <a:pt x="30005" y="136327"/>
                    <a:pt x="34069" y="137841"/>
                  </a:cubicBezTo>
                  <a:cubicBezTo>
                    <a:pt x="30221" y="139398"/>
                    <a:pt x="27410" y="142770"/>
                    <a:pt x="26545" y="146749"/>
                  </a:cubicBezTo>
                  <a:cubicBezTo>
                    <a:pt x="23951" y="142511"/>
                    <a:pt x="18978" y="140046"/>
                    <a:pt x="13789" y="140868"/>
                  </a:cubicBezTo>
                  <a:cubicBezTo>
                    <a:pt x="6914" y="141992"/>
                    <a:pt x="2287" y="148478"/>
                    <a:pt x="3411" y="155310"/>
                  </a:cubicBezTo>
                  <a:cubicBezTo>
                    <a:pt x="4536" y="162186"/>
                    <a:pt x="11022" y="166812"/>
                    <a:pt x="17854" y="165688"/>
                  </a:cubicBezTo>
                  <a:cubicBezTo>
                    <a:pt x="23043" y="164823"/>
                    <a:pt x="26978" y="160888"/>
                    <a:pt x="28059" y="156045"/>
                  </a:cubicBezTo>
                  <a:cubicBezTo>
                    <a:pt x="30307" y="159721"/>
                    <a:pt x="34285" y="162056"/>
                    <a:pt x="38696" y="162056"/>
                  </a:cubicBezTo>
                  <a:cubicBezTo>
                    <a:pt x="34804" y="164693"/>
                    <a:pt x="32556" y="169407"/>
                    <a:pt x="33377" y="174293"/>
                  </a:cubicBezTo>
                  <a:cubicBezTo>
                    <a:pt x="33939" y="177709"/>
                    <a:pt x="35842" y="180520"/>
                    <a:pt x="38480" y="182379"/>
                  </a:cubicBezTo>
                  <a:lnTo>
                    <a:pt x="57722" y="175850"/>
                  </a:ln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32">
              <a:extLst>
                <a:ext uri="{FF2B5EF4-FFF2-40B4-BE49-F238E27FC236}">
                  <a16:creationId xmlns:a16="http://schemas.microsoft.com/office/drawing/2014/main" id="{8B4B72B8-645B-4D9A-88B3-614AC0306208}"/>
                </a:ext>
              </a:extLst>
            </p:cNvPr>
            <p:cNvSpPr/>
            <p:nvPr/>
          </p:nvSpPr>
          <p:spPr>
            <a:xfrm>
              <a:off x="4008863" y="4148074"/>
              <a:ext cx="238623" cy="91159"/>
            </a:xfrm>
            <a:custGeom>
              <a:avLst/>
              <a:gdLst>
                <a:gd name="connsiteX0" fmla="*/ 175558 w 384843"/>
                <a:gd name="connsiteY0" fmla="*/ 18031 h 147018"/>
                <a:gd name="connsiteX1" fmla="*/ 51154 w 384843"/>
                <a:gd name="connsiteY1" fmla="*/ 3243 h 147018"/>
                <a:gd name="connsiteX2" fmla="*/ 48257 w 384843"/>
                <a:gd name="connsiteY2" fmla="*/ 4886 h 147018"/>
                <a:gd name="connsiteX3" fmla="*/ 35674 w 384843"/>
                <a:gd name="connsiteY3" fmla="*/ 20583 h 147018"/>
                <a:gd name="connsiteX4" fmla="*/ 22529 w 384843"/>
                <a:gd name="connsiteY4" fmla="*/ 37274 h 147018"/>
                <a:gd name="connsiteX5" fmla="*/ 19934 w 384843"/>
                <a:gd name="connsiteY5" fmla="*/ 45706 h 147018"/>
                <a:gd name="connsiteX6" fmla="*/ 9513 w 384843"/>
                <a:gd name="connsiteY6" fmla="*/ 56602 h 147018"/>
                <a:gd name="connsiteX7" fmla="*/ 4757 w 384843"/>
                <a:gd name="connsiteY7" fmla="*/ 69099 h 147018"/>
                <a:gd name="connsiteX8" fmla="*/ 5492 w 384843"/>
                <a:gd name="connsiteY8" fmla="*/ 72256 h 147018"/>
                <a:gd name="connsiteX9" fmla="*/ 3243 w 384843"/>
                <a:gd name="connsiteY9" fmla="*/ 87952 h 147018"/>
                <a:gd name="connsiteX10" fmla="*/ 4713 w 384843"/>
                <a:gd name="connsiteY10" fmla="*/ 91411 h 147018"/>
                <a:gd name="connsiteX11" fmla="*/ 5751 w 384843"/>
                <a:gd name="connsiteY11" fmla="*/ 95562 h 147018"/>
                <a:gd name="connsiteX12" fmla="*/ 5665 w 384843"/>
                <a:gd name="connsiteY12" fmla="*/ 104427 h 147018"/>
                <a:gd name="connsiteX13" fmla="*/ 11718 w 384843"/>
                <a:gd name="connsiteY13" fmla="*/ 114199 h 147018"/>
                <a:gd name="connsiteX14" fmla="*/ 12756 w 384843"/>
                <a:gd name="connsiteY14" fmla="*/ 118350 h 147018"/>
                <a:gd name="connsiteX15" fmla="*/ 12886 w 384843"/>
                <a:gd name="connsiteY15" fmla="*/ 121420 h 147018"/>
                <a:gd name="connsiteX16" fmla="*/ 66980 w 384843"/>
                <a:gd name="connsiteY16" fmla="*/ 102956 h 147018"/>
                <a:gd name="connsiteX17" fmla="*/ 150868 w 384843"/>
                <a:gd name="connsiteY17" fmla="*/ 127085 h 147018"/>
                <a:gd name="connsiteX18" fmla="*/ 328241 w 384843"/>
                <a:gd name="connsiteY18" fmla="*/ 144511 h 147018"/>
                <a:gd name="connsiteX19" fmla="*/ 385709 w 384843"/>
                <a:gd name="connsiteY19" fmla="*/ 88082 h 147018"/>
                <a:gd name="connsiteX20" fmla="*/ 336846 w 384843"/>
                <a:gd name="connsiteY20" fmla="*/ 37187 h 147018"/>
                <a:gd name="connsiteX21" fmla="*/ 237435 w 384843"/>
                <a:gd name="connsiteY21" fmla="*/ 25382 h 147018"/>
                <a:gd name="connsiteX22" fmla="*/ 175558 w 384843"/>
                <a:gd name="connsiteY22" fmla="*/ 18031 h 14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843" h="147018">
                  <a:moveTo>
                    <a:pt x="175558" y="18031"/>
                  </a:moveTo>
                  <a:lnTo>
                    <a:pt x="51154" y="3243"/>
                  </a:lnTo>
                  <a:cubicBezTo>
                    <a:pt x="50160" y="3805"/>
                    <a:pt x="49295" y="4454"/>
                    <a:pt x="48257" y="4886"/>
                  </a:cubicBezTo>
                  <a:cubicBezTo>
                    <a:pt x="46354" y="11459"/>
                    <a:pt x="41900" y="17210"/>
                    <a:pt x="35674" y="20583"/>
                  </a:cubicBezTo>
                  <a:cubicBezTo>
                    <a:pt x="33858" y="27588"/>
                    <a:pt x="29188" y="33771"/>
                    <a:pt x="22529" y="37274"/>
                  </a:cubicBezTo>
                  <a:cubicBezTo>
                    <a:pt x="22139" y="40171"/>
                    <a:pt x="21275" y="43025"/>
                    <a:pt x="19934" y="45706"/>
                  </a:cubicBezTo>
                  <a:cubicBezTo>
                    <a:pt x="17556" y="50376"/>
                    <a:pt x="13967" y="54138"/>
                    <a:pt x="9513" y="56602"/>
                  </a:cubicBezTo>
                  <a:cubicBezTo>
                    <a:pt x="9037" y="61143"/>
                    <a:pt x="7351" y="65423"/>
                    <a:pt x="4757" y="69099"/>
                  </a:cubicBezTo>
                  <a:cubicBezTo>
                    <a:pt x="5059" y="70137"/>
                    <a:pt x="5319" y="71218"/>
                    <a:pt x="5492" y="72256"/>
                  </a:cubicBezTo>
                  <a:cubicBezTo>
                    <a:pt x="6400" y="77790"/>
                    <a:pt x="5535" y="83239"/>
                    <a:pt x="3243" y="87952"/>
                  </a:cubicBezTo>
                  <a:cubicBezTo>
                    <a:pt x="3805" y="89076"/>
                    <a:pt x="4324" y="90244"/>
                    <a:pt x="4713" y="91411"/>
                  </a:cubicBezTo>
                  <a:cubicBezTo>
                    <a:pt x="5189" y="92752"/>
                    <a:pt x="5535" y="94179"/>
                    <a:pt x="5751" y="95562"/>
                  </a:cubicBezTo>
                  <a:cubicBezTo>
                    <a:pt x="6227" y="98546"/>
                    <a:pt x="6183" y="101530"/>
                    <a:pt x="5665" y="104427"/>
                  </a:cubicBezTo>
                  <a:cubicBezTo>
                    <a:pt x="8345" y="107151"/>
                    <a:pt x="10421" y="110437"/>
                    <a:pt x="11718" y="114199"/>
                  </a:cubicBezTo>
                  <a:cubicBezTo>
                    <a:pt x="12194" y="115540"/>
                    <a:pt x="12540" y="116923"/>
                    <a:pt x="12756" y="118350"/>
                  </a:cubicBezTo>
                  <a:cubicBezTo>
                    <a:pt x="12929" y="119388"/>
                    <a:pt x="12843" y="120383"/>
                    <a:pt x="12886" y="121420"/>
                  </a:cubicBezTo>
                  <a:lnTo>
                    <a:pt x="66980" y="102956"/>
                  </a:lnTo>
                  <a:cubicBezTo>
                    <a:pt x="86352" y="96341"/>
                    <a:pt x="133614" y="99454"/>
                    <a:pt x="150868" y="127085"/>
                  </a:cubicBezTo>
                  <a:lnTo>
                    <a:pt x="328241" y="144511"/>
                  </a:lnTo>
                  <a:cubicBezTo>
                    <a:pt x="360456" y="146716"/>
                    <a:pt x="387352" y="120339"/>
                    <a:pt x="385709" y="88082"/>
                  </a:cubicBezTo>
                  <a:cubicBezTo>
                    <a:pt x="384368" y="61316"/>
                    <a:pt x="363526" y="39652"/>
                    <a:pt x="336846" y="37187"/>
                  </a:cubicBezTo>
                  <a:lnTo>
                    <a:pt x="237435" y="25382"/>
                  </a:lnTo>
                  <a:cubicBezTo>
                    <a:pt x="237392" y="25382"/>
                    <a:pt x="183212" y="19329"/>
                    <a:pt x="175558" y="18031"/>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2" name="Freeform: Shape 33">
              <a:extLst>
                <a:ext uri="{FF2B5EF4-FFF2-40B4-BE49-F238E27FC236}">
                  <a16:creationId xmlns:a16="http://schemas.microsoft.com/office/drawing/2014/main" id="{EDA9FF5A-EB87-4C56-8F25-EBE7EBA17D37}"/>
                </a:ext>
              </a:extLst>
            </p:cNvPr>
            <p:cNvSpPr/>
            <p:nvPr/>
          </p:nvSpPr>
          <p:spPr>
            <a:xfrm>
              <a:off x="3816882" y="4165249"/>
              <a:ext cx="152826" cy="115290"/>
            </a:xfrm>
            <a:custGeom>
              <a:avLst/>
              <a:gdLst>
                <a:gd name="connsiteX0" fmla="*/ 143184 w 246472"/>
                <a:gd name="connsiteY0" fmla="*/ 3430 h 185935"/>
                <a:gd name="connsiteX1" fmla="*/ 159313 w 246472"/>
                <a:gd name="connsiteY1" fmla="*/ 14283 h 185935"/>
                <a:gd name="connsiteX2" fmla="*/ 173972 w 246472"/>
                <a:gd name="connsiteY2" fmla="*/ 26131 h 185935"/>
                <a:gd name="connsiteX3" fmla="*/ 162210 w 246472"/>
                <a:gd name="connsiteY3" fmla="*/ 42476 h 185935"/>
                <a:gd name="connsiteX4" fmla="*/ 160394 w 246472"/>
                <a:gd name="connsiteY4" fmla="*/ 42606 h 185935"/>
                <a:gd name="connsiteX5" fmla="*/ 166880 w 246472"/>
                <a:gd name="connsiteY5" fmla="*/ 81782 h 185935"/>
                <a:gd name="connsiteX6" fmla="*/ 201905 w 246472"/>
                <a:gd name="connsiteY6" fmla="*/ 75988 h 185935"/>
                <a:gd name="connsiteX7" fmla="*/ 201430 w 246472"/>
                <a:gd name="connsiteY7" fmla="*/ 74215 h 185935"/>
                <a:gd name="connsiteX8" fmla="*/ 213191 w 246472"/>
                <a:gd name="connsiteY8" fmla="*/ 57870 h 185935"/>
                <a:gd name="connsiteX9" fmla="*/ 229104 w 246472"/>
                <a:gd name="connsiteY9" fmla="*/ 67945 h 185935"/>
                <a:gd name="connsiteX10" fmla="*/ 244541 w 246472"/>
                <a:gd name="connsiteY10" fmla="*/ 79750 h 185935"/>
                <a:gd name="connsiteX11" fmla="*/ 233687 w 246472"/>
                <a:gd name="connsiteY11" fmla="*/ 95879 h 185935"/>
                <a:gd name="connsiteX12" fmla="*/ 221839 w 246472"/>
                <a:gd name="connsiteY12" fmla="*/ 110537 h 185935"/>
                <a:gd name="connsiteX13" fmla="*/ 205494 w 246472"/>
                <a:gd name="connsiteY13" fmla="*/ 98776 h 185935"/>
                <a:gd name="connsiteX14" fmla="*/ 205365 w 246472"/>
                <a:gd name="connsiteY14" fmla="*/ 97003 h 185935"/>
                <a:gd name="connsiteX15" fmla="*/ 170340 w 246472"/>
                <a:gd name="connsiteY15" fmla="*/ 102797 h 185935"/>
                <a:gd name="connsiteX16" fmla="*/ 176826 w 246472"/>
                <a:gd name="connsiteY16" fmla="*/ 142017 h 185935"/>
                <a:gd name="connsiteX17" fmla="*/ 178599 w 246472"/>
                <a:gd name="connsiteY17" fmla="*/ 141541 h 185935"/>
                <a:gd name="connsiteX18" fmla="*/ 194944 w 246472"/>
                <a:gd name="connsiteY18" fmla="*/ 153303 h 185935"/>
                <a:gd name="connsiteX19" fmla="*/ 184868 w 246472"/>
                <a:gd name="connsiteY19" fmla="*/ 169215 h 185935"/>
                <a:gd name="connsiteX20" fmla="*/ 173064 w 246472"/>
                <a:gd name="connsiteY20" fmla="*/ 184652 h 185935"/>
                <a:gd name="connsiteX21" fmla="*/ 156935 w 246472"/>
                <a:gd name="connsiteY21" fmla="*/ 173799 h 185935"/>
                <a:gd name="connsiteX22" fmla="*/ 142276 w 246472"/>
                <a:gd name="connsiteY22" fmla="*/ 161951 h 185935"/>
                <a:gd name="connsiteX23" fmla="*/ 154038 w 246472"/>
                <a:gd name="connsiteY23" fmla="*/ 145606 h 185935"/>
                <a:gd name="connsiteX24" fmla="*/ 155854 w 246472"/>
                <a:gd name="connsiteY24" fmla="*/ 145476 h 185935"/>
                <a:gd name="connsiteX25" fmla="*/ 149368 w 246472"/>
                <a:gd name="connsiteY25" fmla="*/ 106300 h 185935"/>
                <a:gd name="connsiteX26" fmla="*/ 46065 w 246472"/>
                <a:gd name="connsiteY26" fmla="*/ 123337 h 185935"/>
                <a:gd name="connsiteX27" fmla="*/ 46541 w 246472"/>
                <a:gd name="connsiteY27" fmla="*/ 125109 h 185935"/>
                <a:gd name="connsiteX28" fmla="*/ 34779 w 246472"/>
                <a:gd name="connsiteY28" fmla="*/ 141455 h 185935"/>
                <a:gd name="connsiteX29" fmla="*/ 18867 w 246472"/>
                <a:gd name="connsiteY29" fmla="*/ 131379 h 185935"/>
                <a:gd name="connsiteX30" fmla="*/ 3430 w 246472"/>
                <a:gd name="connsiteY30" fmla="*/ 119575 h 185935"/>
                <a:gd name="connsiteX31" fmla="*/ 14283 w 246472"/>
                <a:gd name="connsiteY31" fmla="*/ 103446 h 185935"/>
                <a:gd name="connsiteX32" fmla="*/ 26131 w 246472"/>
                <a:gd name="connsiteY32" fmla="*/ 88787 h 185935"/>
                <a:gd name="connsiteX33" fmla="*/ 42476 w 246472"/>
                <a:gd name="connsiteY33" fmla="*/ 100549 h 185935"/>
                <a:gd name="connsiteX34" fmla="*/ 42606 w 246472"/>
                <a:gd name="connsiteY34" fmla="*/ 102322 h 185935"/>
                <a:gd name="connsiteX35" fmla="*/ 145865 w 246472"/>
                <a:gd name="connsiteY35" fmla="*/ 85285 h 185935"/>
                <a:gd name="connsiteX36" fmla="*/ 139379 w 246472"/>
                <a:gd name="connsiteY36" fmla="*/ 46065 h 185935"/>
                <a:gd name="connsiteX37" fmla="*/ 137606 w 246472"/>
                <a:gd name="connsiteY37" fmla="*/ 46541 h 185935"/>
                <a:gd name="connsiteX38" fmla="*/ 121261 w 246472"/>
                <a:gd name="connsiteY38" fmla="*/ 34779 h 185935"/>
                <a:gd name="connsiteX39" fmla="*/ 131336 w 246472"/>
                <a:gd name="connsiteY39" fmla="*/ 18867 h 185935"/>
                <a:gd name="connsiteX40" fmla="*/ 143184 w 246472"/>
                <a:gd name="connsiteY40" fmla="*/ 3430 h 1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6472" h="185935">
                  <a:moveTo>
                    <a:pt x="143184" y="3430"/>
                  </a:moveTo>
                  <a:cubicBezTo>
                    <a:pt x="150622" y="2219"/>
                    <a:pt x="157627" y="7019"/>
                    <a:pt x="159313" y="14283"/>
                  </a:cubicBezTo>
                  <a:cubicBezTo>
                    <a:pt x="166405" y="13981"/>
                    <a:pt x="172804" y="18953"/>
                    <a:pt x="173972" y="26131"/>
                  </a:cubicBezTo>
                  <a:cubicBezTo>
                    <a:pt x="175226" y="33915"/>
                    <a:pt x="169994" y="41222"/>
                    <a:pt x="162210" y="42476"/>
                  </a:cubicBezTo>
                  <a:cubicBezTo>
                    <a:pt x="161605" y="42563"/>
                    <a:pt x="160999" y="42563"/>
                    <a:pt x="160394" y="42606"/>
                  </a:cubicBezTo>
                  <a:lnTo>
                    <a:pt x="166880" y="81782"/>
                  </a:lnTo>
                  <a:lnTo>
                    <a:pt x="201905" y="75988"/>
                  </a:lnTo>
                  <a:cubicBezTo>
                    <a:pt x="201732" y="75382"/>
                    <a:pt x="201516" y="74820"/>
                    <a:pt x="201430" y="74215"/>
                  </a:cubicBezTo>
                  <a:cubicBezTo>
                    <a:pt x="200176" y="66432"/>
                    <a:pt x="205408" y="59124"/>
                    <a:pt x="213191" y="57870"/>
                  </a:cubicBezTo>
                  <a:cubicBezTo>
                    <a:pt x="220369" y="56703"/>
                    <a:pt x="227115" y="61156"/>
                    <a:pt x="229104" y="67945"/>
                  </a:cubicBezTo>
                  <a:cubicBezTo>
                    <a:pt x="236498" y="67210"/>
                    <a:pt x="243330" y="72312"/>
                    <a:pt x="244541" y="79750"/>
                  </a:cubicBezTo>
                  <a:cubicBezTo>
                    <a:pt x="245752" y="87187"/>
                    <a:pt x="240952" y="94192"/>
                    <a:pt x="233687" y="95879"/>
                  </a:cubicBezTo>
                  <a:cubicBezTo>
                    <a:pt x="233990" y="102970"/>
                    <a:pt x="229017" y="109370"/>
                    <a:pt x="221839" y="110537"/>
                  </a:cubicBezTo>
                  <a:cubicBezTo>
                    <a:pt x="214056" y="111791"/>
                    <a:pt x="206748" y="106559"/>
                    <a:pt x="205494" y="98776"/>
                  </a:cubicBezTo>
                  <a:cubicBezTo>
                    <a:pt x="205408" y="98171"/>
                    <a:pt x="205408" y="97565"/>
                    <a:pt x="205365" y="97003"/>
                  </a:cubicBezTo>
                  <a:lnTo>
                    <a:pt x="170340" y="102797"/>
                  </a:lnTo>
                  <a:lnTo>
                    <a:pt x="176826" y="142017"/>
                  </a:lnTo>
                  <a:cubicBezTo>
                    <a:pt x="177388" y="141844"/>
                    <a:pt x="177993" y="141628"/>
                    <a:pt x="178599" y="141541"/>
                  </a:cubicBezTo>
                  <a:cubicBezTo>
                    <a:pt x="186382" y="140287"/>
                    <a:pt x="193690" y="145519"/>
                    <a:pt x="194944" y="153303"/>
                  </a:cubicBezTo>
                  <a:cubicBezTo>
                    <a:pt x="196111" y="160481"/>
                    <a:pt x="191657" y="167226"/>
                    <a:pt x="184868" y="169215"/>
                  </a:cubicBezTo>
                  <a:cubicBezTo>
                    <a:pt x="185604" y="176609"/>
                    <a:pt x="180501" y="183441"/>
                    <a:pt x="173064" y="184652"/>
                  </a:cubicBezTo>
                  <a:cubicBezTo>
                    <a:pt x="165626" y="185863"/>
                    <a:pt x="158621" y="181063"/>
                    <a:pt x="156935" y="173799"/>
                  </a:cubicBezTo>
                  <a:cubicBezTo>
                    <a:pt x="149843" y="174101"/>
                    <a:pt x="143444" y="169129"/>
                    <a:pt x="142276" y="161951"/>
                  </a:cubicBezTo>
                  <a:cubicBezTo>
                    <a:pt x="141022" y="154167"/>
                    <a:pt x="146254" y="146860"/>
                    <a:pt x="154038" y="145606"/>
                  </a:cubicBezTo>
                  <a:cubicBezTo>
                    <a:pt x="154643" y="145519"/>
                    <a:pt x="155248" y="145519"/>
                    <a:pt x="155854" y="145476"/>
                  </a:cubicBezTo>
                  <a:lnTo>
                    <a:pt x="149368" y="106300"/>
                  </a:lnTo>
                  <a:lnTo>
                    <a:pt x="46065" y="123337"/>
                  </a:lnTo>
                  <a:cubicBezTo>
                    <a:pt x="46238" y="123942"/>
                    <a:pt x="46454" y="124504"/>
                    <a:pt x="46541" y="125109"/>
                  </a:cubicBezTo>
                  <a:cubicBezTo>
                    <a:pt x="47795" y="132893"/>
                    <a:pt x="42563" y="140201"/>
                    <a:pt x="34779" y="141455"/>
                  </a:cubicBezTo>
                  <a:cubicBezTo>
                    <a:pt x="27601" y="142622"/>
                    <a:pt x="20856" y="138168"/>
                    <a:pt x="18867" y="131379"/>
                  </a:cubicBezTo>
                  <a:cubicBezTo>
                    <a:pt x="11472" y="132115"/>
                    <a:pt x="4641" y="127012"/>
                    <a:pt x="3430" y="119575"/>
                  </a:cubicBezTo>
                  <a:cubicBezTo>
                    <a:pt x="2219" y="112137"/>
                    <a:pt x="7019" y="105132"/>
                    <a:pt x="14283" y="103446"/>
                  </a:cubicBezTo>
                  <a:cubicBezTo>
                    <a:pt x="13981" y="96354"/>
                    <a:pt x="18953" y="89955"/>
                    <a:pt x="26131" y="88787"/>
                  </a:cubicBezTo>
                  <a:cubicBezTo>
                    <a:pt x="33914" y="87533"/>
                    <a:pt x="41222" y="92765"/>
                    <a:pt x="42476" y="100549"/>
                  </a:cubicBezTo>
                  <a:cubicBezTo>
                    <a:pt x="42563" y="101154"/>
                    <a:pt x="42563" y="101759"/>
                    <a:pt x="42606" y="102322"/>
                  </a:cubicBezTo>
                  <a:lnTo>
                    <a:pt x="145865" y="85285"/>
                  </a:lnTo>
                  <a:lnTo>
                    <a:pt x="139379" y="46065"/>
                  </a:lnTo>
                  <a:cubicBezTo>
                    <a:pt x="138817" y="46238"/>
                    <a:pt x="138212" y="46454"/>
                    <a:pt x="137606" y="46541"/>
                  </a:cubicBezTo>
                  <a:cubicBezTo>
                    <a:pt x="129823" y="47795"/>
                    <a:pt x="122515" y="42563"/>
                    <a:pt x="121261" y="34779"/>
                  </a:cubicBezTo>
                  <a:cubicBezTo>
                    <a:pt x="120094" y="27601"/>
                    <a:pt x="124547" y="20856"/>
                    <a:pt x="131336" y="18867"/>
                  </a:cubicBezTo>
                  <a:cubicBezTo>
                    <a:pt x="130688" y="11473"/>
                    <a:pt x="135747" y="4641"/>
                    <a:pt x="143184" y="3430"/>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4">
              <a:extLst>
                <a:ext uri="{FF2B5EF4-FFF2-40B4-BE49-F238E27FC236}">
                  <a16:creationId xmlns:a16="http://schemas.microsoft.com/office/drawing/2014/main" id="{E9DD2652-7966-4621-9979-B2D4419D2BCC}"/>
                </a:ext>
              </a:extLst>
            </p:cNvPr>
            <p:cNvSpPr/>
            <p:nvPr/>
          </p:nvSpPr>
          <p:spPr>
            <a:xfrm>
              <a:off x="3923734" y="4161212"/>
              <a:ext cx="69710" cy="45579"/>
            </a:xfrm>
            <a:custGeom>
              <a:avLst/>
              <a:gdLst>
                <a:gd name="connsiteX0" fmla="*/ 3243 w 112426"/>
                <a:gd name="connsiteY0" fmla="*/ 57899 h 73509"/>
                <a:gd name="connsiteX1" fmla="*/ 5708 w 112426"/>
                <a:gd name="connsiteY1" fmla="*/ 72818 h 73509"/>
                <a:gd name="connsiteX2" fmla="*/ 16475 w 112426"/>
                <a:gd name="connsiteY2" fmla="*/ 71045 h 73509"/>
                <a:gd name="connsiteX3" fmla="*/ 38701 w 112426"/>
                <a:gd name="connsiteY3" fmla="*/ 51111 h 73509"/>
                <a:gd name="connsiteX4" fmla="*/ 65337 w 112426"/>
                <a:gd name="connsiteY4" fmla="*/ 61878 h 73509"/>
                <a:gd name="connsiteX5" fmla="*/ 74028 w 112426"/>
                <a:gd name="connsiteY5" fmla="*/ 66158 h 73509"/>
                <a:gd name="connsiteX6" fmla="*/ 89941 w 112426"/>
                <a:gd name="connsiteY6" fmla="*/ 56775 h 73509"/>
                <a:gd name="connsiteX7" fmla="*/ 90892 w 112426"/>
                <a:gd name="connsiteY7" fmla="*/ 56645 h 73509"/>
                <a:gd name="connsiteX8" fmla="*/ 95779 w 112426"/>
                <a:gd name="connsiteY8" fmla="*/ 40257 h 73509"/>
                <a:gd name="connsiteX9" fmla="*/ 97508 w 112426"/>
                <a:gd name="connsiteY9" fmla="*/ 20972 h 73509"/>
                <a:gd name="connsiteX10" fmla="*/ 107929 w 112426"/>
                <a:gd name="connsiteY10" fmla="*/ 10075 h 73509"/>
                <a:gd name="connsiteX11" fmla="*/ 109702 w 112426"/>
                <a:gd name="connsiteY11" fmla="*/ 3243 h 73509"/>
                <a:gd name="connsiteX12" fmla="*/ 15221 w 112426"/>
                <a:gd name="connsiteY12" fmla="*/ 36149 h 73509"/>
                <a:gd name="connsiteX13" fmla="*/ 3243 w 112426"/>
                <a:gd name="connsiteY13" fmla="*/ 57899 h 7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426" h="73509">
                  <a:moveTo>
                    <a:pt x="3243" y="57899"/>
                  </a:moveTo>
                  <a:lnTo>
                    <a:pt x="5708" y="72818"/>
                  </a:lnTo>
                  <a:lnTo>
                    <a:pt x="16475" y="71045"/>
                  </a:lnTo>
                  <a:cubicBezTo>
                    <a:pt x="19286" y="60970"/>
                    <a:pt x="27718" y="52883"/>
                    <a:pt x="38701" y="51111"/>
                  </a:cubicBezTo>
                  <a:cubicBezTo>
                    <a:pt x="49165" y="49381"/>
                    <a:pt x="59327" y="53748"/>
                    <a:pt x="65337" y="61878"/>
                  </a:cubicBezTo>
                  <a:cubicBezTo>
                    <a:pt x="68537" y="62699"/>
                    <a:pt x="71391" y="64256"/>
                    <a:pt x="74028" y="66158"/>
                  </a:cubicBezTo>
                  <a:cubicBezTo>
                    <a:pt x="77920" y="61359"/>
                    <a:pt x="83412" y="57856"/>
                    <a:pt x="89941" y="56775"/>
                  </a:cubicBezTo>
                  <a:cubicBezTo>
                    <a:pt x="90244" y="56732"/>
                    <a:pt x="90546" y="56689"/>
                    <a:pt x="90892" y="56645"/>
                  </a:cubicBezTo>
                  <a:cubicBezTo>
                    <a:pt x="90633" y="50678"/>
                    <a:pt x="92449" y="44927"/>
                    <a:pt x="95779" y="40257"/>
                  </a:cubicBezTo>
                  <a:cubicBezTo>
                    <a:pt x="93833" y="33814"/>
                    <a:pt x="94438" y="26982"/>
                    <a:pt x="97508" y="20972"/>
                  </a:cubicBezTo>
                  <a:cubicBezTo>
                    <a:pt x="99887" y="16302"/>
                    <a:pt x="103475" y="12540"/>
                    <a:pt x="107929" y="10075"/>
                  </a:cubicBezTo>
                  <a:cubicBezTo>
                    <a:pt x="108189" y="7697"/>
                    <a:pt x="108837" y="5448"/>
                    <a:pt x="109702" y="3243"/>
                  </a:cubicBezTo>
                  <a:lnTo>
                    <a:pt x="15221" y="36149"/>
                  </a:lnTo>
                  <a:cubicBezTo>
                    <a:pt x="14918" y="44927"/>
                    <a:pt x="10378" y="53013"/>
                    <a:pt x="3243" y="57899"/>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4" name="Freeform: Shape 35">
              <a:extLst>
                <a:ext uri="{FF2B5EF4-FFF2-40B4-BE49-F238E27FC236}">
                  <a16:creationId xmlns:a16="http://schemas.microsoft.com/office/drawing/2014/main" id="{9083E56D-FBB6-482B-A041-EE713CB35EB0}"/>
                </a:ext>
              </a:extLst>
            </p:cNvPr>
            <p:cNvSpPr/>
            <p:nvPr/>
          </p:nvSpPr>
          <p:spPr>
            <a:xfrm>
              <a:off x="3726056" y="4192543"/>
              <a:ext cx="375362" cy="166232"/>
            </a:xfrm>
            <a:custGeom>
              <a:avLst/>
              <a:gdLst>
                <a:gd name="connsiteX0" fmla="*/ 364385 w 605372"/>
                <a:gd name="connsiteY0" fmla="*/ 224521 h 268093"/>
                <a:gd name="connsiteX1" fmla="*/ 389810 w 605372"/>
                <a:gd name="connsiteY1" fmla="*/ 215657 h 268093"/>
                <a:gd name="connsiteX2" fmla="*/ 394264 w 605372"/>
                <a:gd name="connsiteY2" fmla="*/ 214360 h 268093"/>
                <a:gd name="connsiteX3" fmla="*/ 564201 w 605372"/>
                <a:gd name="connsiteY3" fmla="*/ 156374 h 268093"/>
                <a:gd name="connsiteX4" fmla="*/ 604155 w 605372"/>
                <a:gd name="connsiteY4" fmla="*/ 88486 h 268093"/>
                <a:gd name="connsiteX5" fmla="*/ 588372 w 605372"/>
                <a:gd name="connsiteY5" fmla="*/ 59125 h 268093"/>
                <a:gd name="connsiteX6" fmla="*/ 586080 w 605372"/>
                <a:gd name="connsiteY6" fmla="*/ 56963 h 268093"/>
                <a:gd name="connsiteX7" fmla="*/ 585086 w 605372"/>
                <a:gd name="connsiteY7" fmla="*/ 56055 h 268093"/>
                <a:gd name="connsiteX8" fmla="*/ 583054 w 605372"/>
                <a:gd name="connsiteY8" fmla="*/ 54369 h 268093"/>
                <a:gd name="connsiteX9" fmla="*/ 578686 w 605372"/>
                <a:gd name="connsiteY9" fmla="*/ 51169 h 268093"/>
                <a:gd name="connsiteX10" fmla="*/ 566838 w 605372"/>
                <a:gd name="connsiteY10" fmla="*/ 45288 h 268093"/>
                <a:gd name="connsiteX11" fmla="*/ 562514 w 605372"/>
                <a:gd name="connsiteY11" fmla="*/ 43861 h 268093"/>
                <a:gd name="connsiteX12" fmla="*/ 562341 w 605372"/>
                <a:gd name="connsiteY12" fmla="*/ 43818 h 268093"/>
                <a:gd name="connsiteX13" fmla="*/ 558060 w 605372"/>
                <a:gd name="connsiteY13" fmla="*/ 42780 h 268093"/>
                <a:gd name="connsiteX14" fmla="*/ 527749 w 605372"/>
                <a:gd name="connsiteY14" fmla="*/ 44769 h 268093"/>
                <a:gd name="connsiteX15" fmla="*/ 436424 w 605372"/>
                <a:gd name="connsiteY15" fmla="*/ 75946 h 268093"/>
                <a:gd name="connsiteX16" fmla="*/ 361487 w 605372"/>
                <a:gd name="connsiteY16" fmla="*/ 101501 h 268093"/>
                <a:gd name="connsiteX17" fmla="*/ 354439 w 605372"/>
                <a:gd name="connsiteY17" fmla="*/ 98085 h 268093"/>
                <a:gd name="connsiteX18" fmla="*/ 353661 w 605372"/>
                <a:gd name="connsiteY18" fmla="*/ 95880 h 268093"/>
                <a:gd name="connsiteX19" fmla="*/ 357682 w 605372"/>
                <a:gd name="connsiteY19" fmla="*/ 87707 h 268093"/>
                <a:gd name="connsiteX20" fmla="*/ 378870 w 605372"/>
                <a:gd name="connsiteY20" fmla="*/ 80486 h 268093"/>
                <a:gd name="connsiteX21" fmla="*/ 421679 w 605372"/>
                <a:gd name="connsiteY21" fmla="*/ 65568 h 268093"/>
                <a:gd name="connsiteX22" fmla="*/ 418436 w 605372"/>
                <a:gd name="connsiteY22" fmla="*/ 59255 h 268093"/>
                <a:gd name="connsiteX23" fmla="*/ 417917 w 605372"/>
                <a:gd name="connsiteY23" fmla="*/ 57525 h 268093"/>
                <a:gd name="connsiteX24" fmla="*/ 417398 w 605372"/>
                <a:gd name="connsiteY24" fmla="*/ 57612 h 268093"/>
                <a:gd name="connsiteX25" fmla="*/ 399540 w 605372"/>
                <a:gd name="connsiteY25" fmla="*/ 54153 h 268093"/>
                <a:gd name="connsiteX26" fmla="*/ 392448 w 605372"/>
                <a:gd name="connsiteY26" fmla="*/ 61071 h 268093"/>
                <a:gd name="connsiteX27" fmla="*/ 370611 w 605372"/>
                <a:gd name="connsiteY27" fmla="*/ 79838 h 268093"/>
                <a:gd name="connsiteX28" fmla="*/ 343197 w 605372"/>
                <a:gd name="connsiteY28" fmla="*/ 68076 h 268093"/>
                <a:gd name="connsiteX29" fmla="*/ 332473 w 605372"/>
                <a:gd name="connsiteY29" fmla="*/ 69849 h 268093"/>
                <a:gd name="connsiteX30" fmla="*/ 334938 w 605372"/>
                <a:gd name="connsiteY30" fmla="*/ 84767 h 268093"/>
                <a:gd name="connsiteX31" fmla="*/ 353747 w 605372"/>
                <a:gd name="connsiteY31" fmla="*/ 102539 h 268093"/>
                <a:gd name="connsiteX32" fmla="*/ 354872 w 605372"/>
                <a:gd name="connsiteY32" fmla="*/ 107036 h 268093"/>
                <a:gd name="connsiteX33" fmla="*/ 344061 w 605372"/>
                <a:gd name="connsiteY33" fmla="*/ 133716 h 268093"/>
                <a:gd name="connsiteX34" fmla="*/ 321792 w 605372"/>
                <a:gd name="connsiteY34" fmla="*/ 153909 h 268093"/>
                <a:gd name="connsiteX35" fmla="*/ 294205 w 605372"/>
                <a:gd name="connsiteY35" fmla="*/ 141845 h 268093"/>
                <a:gd name="connsiteX36" fmla="*/ 276606 w 605372"/>
                <a:gd name="connsiteY36" fmla="*/ 124505 h 268093"/>
                <a:gd name="connsiteX37" fmla="*/ 275481 w 605372"/>
                <a:gd name="connsiteY37" fmla="*/ 120008 h 268093"/>
                <a:gd name="connsiteX38" fmla="*/ 280324 w 605372"/>
                <a:gd name="connsiteY38" fmla="*/ 99339 h 268093"/>
                <a:gd name="connsiteX39" fmla="*/ 287200 w 605372"/>
                <a:gd name="connsiteY39" fmla="*/ 92594 h 268093"/>
                <a:gd name="connsiteX40" fmla="*/ 284735 w 605372"/>
                <a:gd name="connsiteY40" fmla="*/ 77719 h 268093"/>
                <a:gd name="connsiteX41" fmla="*/ 205734 w 605372"/>
                <a:gd name="connsiteY41" fmla="*/ 90778 h 268093"/>
                <a:gd name="connsiteX42" fmla="*/ 183465 w 605372"/>
                <a:gd name="connsiteY42" fmla="*/ 110755 h 268093"/>
                <a:gd name="connsiteX43" fmla="*/ 156829 w 605372"/>
                <a:gd name="connsiteY43" fmla="*/ 99988 h 268093"/>
                <a:gd name="connsiteX44" fmla="*/ 137759 w 605372"/>
                <a:gd name="connsiteY44" fmla="*/ 82172 h 268093"/>
                <a:gd name="connsiteX45" fmla="*/ 136635 w 605372"/>
                <a:gd name="connsiteY45" fmla="*/ 77676 h 268093"/>
                <a:gd name="connsiteX46" fmla="*/ 148656 w 605372"/>
                <a:gd name="connsiteY46" fmla="*/ 50131 h 268093"/>
                <a:gd name="connsiteX47" fmla="*/ 170493 w 605372"/>
                <a:gd name="connsiteY47" fmla="*/ 31364 h 268093"/>
                <a:gd name="connsiteX48" fmla="*/ 197907 w 605372"/>
                <a:gd name="connsiteY48" fmla="*/ 43083 h 268093"/>
                <a:gd name="connsiteX49" fmla="*/ 276865 w 605372"/>
                <a:gd name="connsiteY49" fmla="*/ 30024 h 268093"/>
                <a:gd name="connsiteX50" fmla="*/ 274400 w 605372"/>
                <a:gd name="connsiteY50" fmla="*/ 15106 h 268093"/>
                <a:gd name="connsiteX51" fmla="*/ 264325 w 605372"/>
                <a:gd name="connsiteY51" fmla="*/ 9701 h 268093"/>
                <a:gd name="connsiteX52" fmla="*/ 241364 w 605372"/>
                <a:gd name="connsiteY52" fmla="*/ 17700 h 268093"/>
                <a:gd name="connsiteX53" fmla="*/ 130625 w 605372"/>
                <a:gd name="connsiteY53" fmla="*/ 14674 h 268093"/>
                <a:gd name="connsiteX54" fmla="*/ 116398 w 605372"/>
                <a:gd name="connsiteY54" fmla="*/ 7539 h 268093"/>
                <a:gd name="connsiteX55" fmla="*/ 62044 w 605372"/>
                <a:gd name="connsiteY55" fmla="*/ 25916 h 268093"/>
                <a:gd name="connsiteX56" fmla="*/ 7345 w 605372"/>
                <a:gd name="connsiteY56" fmla="*/ 137953 h 268093"/>
                <a:gd name="connsiteX57" fmla="*/ 25420 w 605372"/>
                <a:gd name="connsiteY57" fmla="*/ 191658 h 268093"/>
                <a:gd name="connsiteX58" fmla="*/ 154623 w 605372"/>
                <a:gd name="connsiteY58" fmla="*/ 256866 h 268093"/>
                <a:gd name="connsiteX59" fmla="*/ 236262 w 605372"/>
                <a:gd name="connsiteY59" fmla="*/ 265860 h 268093"/>
                <a:gd name="connsiteX60" fmla="*/ 364385 w 605372"/>
                <a:gd name="connsiteY60" fmla="*/ 224521 h 26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5372" h="268093">
                  <a:moveTo>
                    <a:pt x="364385" y="224521"/>
                  </a:moveTo>
                  <a:cubicBezTo>
                    <a:pt x="364385" y="224521"/>
                    <a:pt x="374373" y="221062"/>
                    <a:pt x="389810" y="215657"/>
                  </a:cubicBezTo>
                  <a:cubicBezTo>
                    <a:pt x="391280" y="215268"/>
                    <a:pt x="392794" y="214879"/>
                    <a:pt x="394264" y="214360"/>
                  </a:cubicBezTo>
                  <a:lnTo>
                    <a:pt x="564201" y="156374"/>
                  </a:lnTo>
                  <a:cubicBezTo>
                    <a:pt x="592480" y="146731"/>
                    <a:pt x="610209" y="117716"/>
                    <a:pt x="604155" y="88486"/>
                  </a:cubicBezTo>
                  <a:cubicBezTo>
                    <a:pt x="601690" y="76724"/>
                    <a:pt x="596026" y="66822"/>
                    <a:pt x="588372" y="59125"/>
                  </a:cubicBezTo>
                  <a:cubicBezTo>
                    <a:pt x="587637" y="58390"/>
                    <a:pt x="586859" y="57655"/>
                    <a:pt x="586080" y="56963"/>
                  </a:cubicBezTo>
                  <a:cubicBezTo>
                    <a:pt x="585735" y="56660"/>
                    <a:pt x="585432" y="56358"/>
                    <a:pt x="585086" y="56055"/>
                  </a:cubicBezTo>
                  <a:cubicBezTo>
                    <a:pt x="584437" y="55493"/>
                    <a:pt x="583745" y="54931"/>
                    <a:pt x="583054" y="54369"/>
                  </a:cubicBezTo>
                  <a:cubicBezTo>
                    <a:pt x="581626" y="53244"/>
                    <a:pt x="580156" y="52207"/>
                    <a:pt x="578686" y="51169"/>
                  </a:cubicBezTo>
                  <a:cubicBezTo>
                    <a:pt x="575054" y="48574"/>
                    <a:pt x="571076" y="46585"/>
                    <a:pt x="566838" y="45288"/>
                  </a:cubicBezTo>
                  <a:cubicBezTo>
                    <a:pt x="565411" y="44769"/>
                    <a:pt x="563941" y="44294"/>
                    <a:pt x="562514" y="43861"/>
                  </a:cubicBezTo>
                  <a:cubicBezTo>
                    <a:pt x="562471" y="43861"/>
                    <a:pt x="562384" y="43818"/>
                    <a:pt x="562341" y="43818"/>
                  </a:cubicBezTo>
                  <a:cubicBezTo>
                    <a:pt x="560914" y="43429"/>
                    <a:pt x="559487" y="43083"/>
                    <a:pt x="558060" y="42780"/>
                  </a:cubicBezTo>
                  <a:cubicBezTo>
                    <a:pt x="548288" y="40834"/>
                    <a:pt x="537867" y="41310"/>
                    <a:pt x="527749" y="44769"/>
                  </a:cubicBezTo>
                  <a:lnTo>
                    <a:pt x="436424" y="75946"/>
                  </a:lnTo>
                  <a:lnTo>
                    <a:pt x="361487" y="101501"/>
                  </a:lnTo>
                  <a:cubicBezTo>
                    <a:pt x="358590" y="102496"/>
                    <a:pt x="355434" y="100939"/>
                    <a:pt x="354439" y="98085"/>
                  </a:cubicBezTo>
                  <a:cubicBezTo>
                    <a:pt x="354180" y="97393"/>
                    <a:pt x="353920" y="96658"/>
                    <a:pt x="353661" y="95880"/>
                  </a:cubicBezTo>
                  <a:cubicBezTo>
                    <a:pt x="352536" y="92507"/>
                    <a:pt x="354353" y="88832"/>
                    <a:pt x="357682" y="87707"/>
                  </a:cubicBezTo>
                  <a:lnTo>
                    <a:pt x="378870" y="80486"/>
                  </a:lnTo>
                  <a:lnTo>
                    <a:pt x="421679" y="65568"/>
                  </a:lnTo>
                  <a:cubicBezTo>
                    <a:pt x="420338" y="63622"/>
                    <a:pt x="419214" y="61547"/>
                    <a:pt x="418436" y="59255"/>
                  </a:cubicBezTo>
                  <a:cubicBezTo>
                    <a:pt x="418263" y="58693"/>
                    <a:pt x="418090" y="58131"/>
                    <a:pt x="417917" y="57525"/>
                  </a:cubicBezTo>
                  <a:cubicBezTo>
                    <a:pt x="417744" y="57569"/>
                    <a:pt x="417571" y="57569"/>
                    <a:pt x="417398" y="57612"/>
                  </a:cubicBezTo>
                  <a:cubicBezTo>
                    <a:pt x="410998" y="58650"/>
                    <a:pt x="404728" y="57309"/>
                    <a:pt x="399540" y="54153"/>
                  </a:cubicBezTo>
                  <a:cubicBezTo>
                    <a:pt x="397594" y="56833"/>
                    <a:pt x="395258" y="59212"/>
                    <a:pt x="392448" y="61071"/>
                  </a:cubicBezTo>
                  <a:cubicBezTo>
                    <a:pt x="389334" y="70671"/>
                    <a:pt x="381076" y="78151"/>
                    <a:pt x="370611" y="79838"/>
                  </a:cubicBezTo>
                  <a:cubicBezTo>
                    <a:pt x="359715" y="81610"/>
                    <a:pt x="349121" y="76854"/>
                    <a:pt x="343197" y="68076"/>
                  </a:cubicBezTo>
                  <a:lnTo>
                    <a:pt x="332473" y="69849"/>
                  </a:lnTo>
                  <a:lnTo>
                    <a:pt x="334938" y="84767"/>
                  </a:lnTo>
                  <a:cubicBezTo>
                    <a:pt x="343543" y="87145"/>
                    <a:pt x="350720" y="93588"/>
                    <a:pt x="353747" y="102539"/>
                  </a:cubicBezTo>
                  <a:cubicBezTo>
                    <a:pt x="354266" y="104009"/>
                    <a:pt x="354612" y="105523"/>
                    <a:pt x="354872" y="107036"/>
                  </a:cubicBezTo>
                  <a:cubicBezTo>
                    <a:pt x="356601" y="117457"/>
                    <a:pt x="352147" y="127662"/>
                    <a:pt x="344061" y="133716"/>
                  </a:cubicBezTo>
                  <a:cubicBezTo>
                    <a:pt x="341294" y="143964"/>
                    <a:pt x="332776" y="152136"/>
                    <a:pt x="321792" y="153909"/>
                  </a:cubicBezTo>
                  <a:cubicBezTo>
                    <a:pt x="310809" y="155725"/>
                    <a:pt x="300129" y="150796"/>
                    <a:pt x="294205" y="141845"/>
                  </a:cubicBezTo>
                  <a:cubicBezTo>
                    <a:pt x="286119" y="139164"/>
                    <a:pt x="279460" y="132851"/>
                    <a:pt x="276606" y="124505"/>
                  </a:cubicBezTo>
                  <a:cubicBezTo>
                    <a:pt x="276130" y="123035"/>
                    <a:pt x="275741" y="121565"/>
                    <a:pt x="275481" y="120008"/>
                  </a:cubicBezTo>
                  <a:cubicBezTo>
                    <a:pt x="274271" y="112701"/>
                    <a:pt x="276000" y="105350"/>
                    <a:pt x="280324" y="99339"/>
                  </a:cubicBezTo>
                  <a:cubicBezTo>
                    <a:pt x="282227" y="96658"/>
                    <a:pt x="284562" y="94410"/>
                    <a:pt x="287200" y="92594"/>
                  </a:cubicBezTo>
                  <a:lnTo>
                    <a:pt x="284735" y="77719"/>
                  </a:lnTo>
                  <a:lnTo>
                    <a:pt x="205734" y="90778"/>
                  </a:lnTo>
                  <a:cubicBezTo>
                    <a:pt x="202923" y="100853"/>
                    <a:pt x="194491" y="108939"/>
                    <a:pt x="183465" y="110755"/>
                  </a:cubicBezTo>
                  <a:cubicBezTo>
                    <a:pt x="173001" y="112484"/>
                    <a:pt x="162839" y="108117"/>
                    <a:pt x="156829" y="99988"/>
                  </a:cubicBezTo>
                  <a:cubicBezTo>
                    <a:pt x="148051" y="97696"/>
                    <a:pt x="140829" y="91167"/>
                    <a:pt x="137759" y="82172"/>
                  </a:cubicBezTo>
                  <a:cubicBezTo>
                    <a:pt x="137284" y="80702"/>
                    <a:pt x="136894" y="79232"/>
                    <a:pt x="136635" y="77676"/>
                  </a:cubicBezTo>
                  <a:cubicBezTo>
                    <a:pt x="134819" y="66692"/>
                    <a:pt x="139835" y="56012"/>
                    <a:pt x="148656" y="50131"/>
                  </a:cubicBezTo>
                  <a:cubicBezTo>
                    <a:pt x="151769" y="40532"/>
                    <a:pt x="160028" y="33051"/>
                    <a:pt x="170493" y="31364"/>
                  </a:cubicBezTo>
                  <a:cubicBezTo>
                    <a:pt x="181389" y="29592"/>
                    <a:pt x="191983" y="34348"/>
                    <a:pt x="197907" y="43083"/>
                  </a:cubicBezTo>
                  <a:lnTo>
                    <a:pt x="276865" y="30024"/>
                  </a:lnTo>
                  <a:lnTo>
                    <a:pt x="274400" y="15106"/>
                  </a:lnTo>
                  <a:cubicBezTo>
                    <a:pt x="270682" y="14068"/>
                    <a:pt x="267309" y="12166"/>
                    <a:pt x="264325" y="9701"/>
                  </a:cubicBezTo>
                  <a:lnTo>
                    <a:pt x="241364" y="17700"/>
                  </a:lnTo>
                  <a:cubicBezTo>
                    <a:pt x="201453" y="31624"/>
                    <a:pt x="166039" y="32446"/>
                    <a:pt x="130625" y="14674"/>
                  </a:cubicBezTo>
                  <a:lnTo>
                    <a:pt x="116398" y="7539"/>
                  </a:lnTo>
                  <a:cubicBezTo>
                    <a:pt x="96334" y="-2536"/>
                    <a:pt x="71860" y="5723"/>
                    <a:pt x="62044" y="25916"/>
                  </a:cubicBezTo>
                  <a:lnTo>
                    <a:pt x="7345" y="137953"/>
                  </a:lnTo>
                  <a:cubicBezTo>
                    <a:pt x="-2341" y="157801"/>
                    <a:pt x="5702" y="181713"/>
                    <a:pt x="25420" y="191658"/>
                  </a:cubicBezTo>
                  <a:lnTo>
                    <a:pt x="154623" y="256866"/>
                  </a:lnTo>
                  <a:cubicBezTo>
                    <a:pt x="155099" y="257082"/>
                    <a:pt x="198470" y="272692"/>
                    <a:pt x="236262" y="265860"/>
                  </a:cubicBezTo>
                  <a:cubicBezTo>
                    <a:pt x="265536" y="260801"/>
                    <a:pt x="352536" y="228629"/>
                    <a:pt x="364385" y="224521"/>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grpSp>
      <p:cxnSp>
        <p:nvCxnSpPr>
          <p:cNvPr id="19" name="Straight Connector 18">
            <a:extLst>
              <a:ext uri="{FF2B5EF4-FFF2-40B4-BE49-F238E27FC236}">
                <a16:creationId xmlns:a16="http://schemas.microsoft.com/office/drawing/2014/main" id="{C8AE1625-AC35-5444-9D91-EDAF49446C5D}"/>
              </a:ext>
            </a:extLst>
          </p:cNvPr>
          <p:cNvCxnSpPr/>
          <p:nvPr/>
        </p:nvCxnSpPr>
        <p:spPr>
          <a:xfrm>
            <a:off x="335360" y="143075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557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586E477-1977-4D24-80D3-B7D2A487BCC5}"/>
              </a:ext>
            </a:extLst>
          </p:cNvPr>
          <p:cNvSpPr>
            <a:spLocks noGrp="1"/>
          </p:cNvSpPr>
          <p:nvPr>
            <p:ph type="body" sz="quarter" idx="10"/>
          </p:nvPr>
        </p:nvSpPr>
        <p:spPr/>
        <p:txBody>
          <a:bodyPr lIns="91440" tIns="45720" rIns="91440" bIns="45720" numCol="2" spcCol="360000" anchor="t"/>
          <a:lstStyle/>
          <a:p>
            <a:pPr>
              <a:defRPr/>
            </a:pPr>
            <a:r>
              <a:rPr lang="en-AU" sz="1700" b="1" kern="0" dirty="0">
                <a:solidFill>
                  <a:srgbClr val="0D254A"/>
                </a:solidFill>
                <a:latin typeface="+mn-lt"/>
                <a:ea typeface="Roboto"/>
              </a:rPr>
              <a:t>For more Caritas Australia resources </a:t>
            </a:r>
          </a:p>
          <a:p>
            <a:pPr marL="285750" indent="-285750">
              <a:buFont typeface="Arial"/>
              <a:buChar char="•"/>
              <a:defRPr/>
            </a:pPr>
            <a:r>
              <a:rPr lang="en-AU" sz="1700" kern="0" dirty="0">
                <a:solidFill>
                  <a:srgbClr val="0D254A"/>
                </a:solidFill>
                <a:latin typeface="+mn-lt"/>
                <a:ea typeface="Roboto"/>
              </a:rPr>
              <a:t>Visit</a:t>
            </a:r>
            <a:r>
              <a:rPr lang="en-AU" sz="1700" b="1" kern="0" dirty="0">
                <a:solidFill>
                  <a:srgbClr val="0D254A"/>
                </a:solidFill>
                <a:latin typeface="+mn-lt"/>
                <a:ea typeface="Roboto"/>
              </a:rPr>
              <a:t> </a:t>
            </a:r>
            <a:r>
              <a:rPr lang="en-AU" sz="1700" kern="0" dirty="0">
                <a:solidFill>
                  <a:srgbClr val="0D254A"/>
                </a:solidFill>
                <a:latin typeface="+mn-lt"/>
                <a:ea typeface="Roboto"/>
                <a:hlinkClick r:id="rId2"/>
              </a:rPr>
              <a:t>www.caritas.org.au/resources/school-resources/</a:t>
            </a:r>
            <a:endParaRPr lang="en-AU" sz="1700" kern="0" dirty="0">
              <a:solidFill>
                <a:srgbClr val="0D254A"/>
              </a:solidFill>
              <a:latin typeface="+mn-lt"/>
              <a:ea typeface="Roboto"/>
            </a:endParaRPr>
          </a:p>
          <a:p>
            <a:pPr>
              <a:defRPr/>
            </a:pPr>
            <a:r>
              <a:rPr lang="en-AU" sz="1700" kern="0" dirty="0">
                <a:solidFill>
                  <a:srgbClr val="0D254A"/>
                </a:solidFill>
                <a:latin typeface="+mn-lt"/>
                <a:ea typeface="Roboto"/>
              </a:rPr>
              <a:t>Use the filter for Secondary with the key words: Laudato Si’, Climate Change, Water, Food etc. and you will find plenty of resources! For example:</a:t>
            </a:r>
          </a:p>
          <a:p>
            <a:pPr marL="285750" indent="-285750">
              <a:buFont typeface="Arial"/>
              <a:buChar char="•"/>
              <a:defRPr/>
            </a:pPr>
            <a:r>
              <a:rPr lang="en-US" sz="1700" kern="0" dirty="0">
                <a:solidFill>
                  <a:srgbClr val="0D254A"/>
                </a:solidFill>
                <a:latin typeface="+mn-lt"/>
                <a:ea typeface="Roboto" pitchFamily="2" charset="0"/>
                <a:hlinkClick r:id="rId3"/>
              </a:rPr>
              <a:t>W</a:t>
            </a:r>
            <a:r>
              <a:rPr lang="en-AU" sz="1700" kern="0" dirty="0">
                <a:solidFill>
                  <a:srgbClr val="0D254A"/>
                </a:solidFill>
                <a:latin typeface="+mn-lt"/>
                <a:ea typeface="Roboto" pitchFamily="2" charset="0"/>
                <a:hlinkClick r:id="rId3"/>
              </a:rPr>
              <a:t>ater in Zimbabwe </a:t>
            </a:r>
            <a:endParaRPr lang="en-AU" sz="1700" kern="0" dirty="0">
              <a:solidFill>
                <a:srgbClr val="0D254A"/>
              </a:solidFill>
              <a:latin typeface="+mn-lt"/>
              <a:ea typeface="Roboto" pitchFamily="2" charset="0"/>
            </a:endParaRPr>
          </a:p>
          <a:p>
            <a:pPr marL="285750" indent="-285750">
              <a:buFont typeface="Arial"/>
              <a:buChar char="•"/>
              <a:defRPr/>
            </a:pPr>
            <a:r>
              <a:rPr lang="en-AU" sz="1700" kern="0" dirty="0">
                <a:solidFill>
                  <a:srgbClr val="0D254A"/>
                </a:solidFill>
                <a:ea typeface="Roboto"/>
                <a:hlinkClick r:id="rId4"/>
              </a:rPr>
              <a:t>Prayer Service for the Season of Creation </a:t>
            </a:r>
            <a:endParaRPr lang="en-AU" sz="1700" kern="0" dirty="0">
              <a:solidFill>
                <a:srgbClr val="0D254A"/>
              </a:solidFill>
              <a:ea typeface="Roboto"/>
            </a:endParaRPr>
          </a:p>
          <a:p>
            <a:pPr marL="285750" indent="-285750">
              <a:buFont typeface="Arial"/>
              <a:buChar char="•"/>
              <a:defRPr/>
            </a:pPr>
            <a:r>
              <a:rPr lang="en-AU" sz="1700" kern="0" dirty="0">
                <a:solidFill>
                  <a:srgbClr val="0D254A"/>
                </a:solidFill>
                <a:ea typeface="Roboto"/>
                <a:hlinkClick r:id="rId5"/>
              </a:rPr>
              <a:t>About Advocacy </a:t>
            </a:r>
            <a:endParaRPr lang="en-AU" sz="1700" kern="0" dirty="0">
              <a:solidFill>
                <a:srgbClr val="0D254A"/>
              </a:solidFill>
              <a:ea typeface="Roboto"/>
            </a:endParaRPr>
          </a:p>
          <a:p>
            <a:pPr marL="285750" indent="-285750">
              <a:buFont typeface="Arial"/>
              <a:buChar char="•"/>
              <a:defRPr/>
            </a:pPr>
            <a:r>
              <a:rPr lang="en-AU" sz="1700" kern="0" dirty="0">
                <a:solidFill>
                  <a:srgbClr val="0D254A"/>
                </a:solidFill>
                <a:ea typeface="Roboto"/>
                <a:hlinkClick r:id="rId6"/>
              </a:rPr>
              <a:t>Advocacy toolkit</a:t>
            </a:r>
            <a:endParaRPr lang="en-AU" sz="1700" kern="0" dirty="0">
              <a:solidFill>
                <a:srgbClr val="0D254A"/>
              </a:solidFill>
              <a:ea typeface="Roboto"/>
            </a:endParaRPr>
          </a:p>
          <a:p>
            <a:pPr marL="285750" indent="-285750">
              <a:buFont typeface="Arial"/>
              <a:buChar char="•"/>
              <a:defRPr/>
            </a:pPr>
            <a:r>
              <a:rPr lang="en-AU" sz="1700" kern="0" dirty="0">
                <a:solidFill>
                  <a:srgbClr val="0D254A"/>
                </a:solidFill>
                <a:ea typeface="Roboto"/>
                <a:hlinkClick r:id="rId7"/>
              </a:rPr>
              <a:t>Catholic Social Teaching Principles toolkit</a:t>
            </a:r>
            <a:endParaRPr lang="en-AU" sz="1700" kern="0" dirty="0">
              <a:solidFill>
                <a:srgbClr val="0D254A"/>
              </a:solidFill>
              <a:ea typeface="Roboto"/>
            </a:endParaRPr>
          </a:p>
          <a:p>
            <a:pPr>
              <a:defRPr/>
            </a:pPr>
            <a:endParaRPr lang="en-AU" sz="1700" kern="0" dirty="0">
              <a:ea typeface="Roboto"/>
            </a:endParaRPr>
          </a:p>
          <a:p>
            <a:pPr>
              <a:defRPr/>
            </a:pPr>
            <a:endParaRPr lang="en-AU" sz="1700" kern="0" dirty="0">
              <a:ea typeface="Roboto"/>
            </a:endParaRPr>
          </a:p>
          <a:p>
            <a:pPr>
              <a:defRPr/>
            </a:pPr>
            <a:r>
              <a:rPr lang="en-AU" sz="1700" b="1" kern="0" dirty="0">
                <a:ea typeface="Roboto"/>
              </a:rPr>
              <a:t>Other sources:</a:t>
            </a:r>
          </a:p>
          <a:p>
            <a:pPr marL="285750" indent="-285750">
              <a:buFont typeface="Arial"/>
              <a:buChar char="•"/>
              <a:defRPr/>
            </a:pPr>
            <a:r>
              <a:rPr lang="en-AU" sz="1700" kern="0" dirty="0">
                <a:ea typeface="Roboto"/>
                <a:hlinkClick r:id="rId8" action="ppaction://hlinkfile"/>
              </a:rPr>
              <a:t>A #NatureNow message from Greta </a:t>
            </a:r>
            <a:r>
              <a:rPr lang="en-AU" sz="1700" kern="0" dirty="0">
                <a:ea typeface="Roboto"/>
              </a:rPr>
              <a:t> (Film clip, 3:39)</a:t>
            </a:r>
          </a:p>
          <a:p>
            <a:pPr marL="285750" indent="-285750">
              <a:buFont typeface="Arial"/>
              <a:buChar char="•"/>
              <a:defRPr/>
            </a:pPr>
            <a:r>
              <a:rPr lang="en-AU" sz="1700" kern="0" dirty="0">
                <a:solidFill>
                  <a:schemeClr val="accent2"/>
                </a:solidFill>
                <a:latin typeface="+mn-lt"/>
                <a:ea typeface="Roboto"/>
              </a:rPr>
              <a:t>Information on </a:t>
            </a:r>
            <a:r>
              <a:rPr lang="en-AU" sz="1700" kern="0" dirty="0">
                <a:solidFill>
                  <a:schemeClr val="tx1"/>
                </a:solidFill>
                <a:latin typeface="+mn-lt"/>
                <a:ea typeface="Roboto"/>
                <a:hlinkClick r:id="rId9"/>
              </a:rPr>
              <a:t>Biodiversity from Australian Museum</a:t>
            </a:r>
            <a:endParaRPr lang="en-AU" sz="1700" kern="0" dirty="0">
              <a:solidFill>
                <a:schemeClr val="tx1"/>
              </a:solidFill>
              <a:latin typeface="+mn-lt"/>
              <a:ea typeface="Roboto"/>
            </a:endParaRPr>
          </a:p>
          <a:p>
            <a:pPr marL="285750" indent="-285750">
              <a:buFont typeface="Arial"/>
              <a:buChar char="•"/>
              <a:defRPr/>
            </a:pPr>
            <a:r>
              <a:rPr lang="en-AU" sz="1700" kern="0" dirty="0">
                <a:latin typeface="+mn-lt"/>
                <a:ea typeface="Roboto"/>
              </a:rPr>
              <a:t>Articles on Consumerism from </a:t>
            </a:r>
            <a:r>
              <a:rPr lang="en-AU" sz="1700" kern="0" dirty="0">
                <a:latin typeface="+mn-lt"/>
                <a:ea typeface="Roboto"/>
                <a:hlinkClick r:id="rId10"/>
              </a:rPr>
              <a:t>Consumers Federation of Australia </a:t>
            </a:r>
            <a:endParaRPr lang="en-AU" sz="1700" kern="0" dirty="0">
              <a:latin typeface="+mn-lt"/>
              <a:ea typeface="Roboto"/>
            </a:endParaRPr>
          </a:p>
          <a:p>
            <a:pPr marL="285750" indent="-285750">
              <a:buFont typeface="Arial"/>
              <a:buChar char="•"/>
              <a:defRPr/>
            </a:pPr>
            <a:r>
              <a:rPr lang="en-AU" sz="1700" kern="0" dirty="0">
                <a:latin typeface="+mn-lt"/>
                <a:ea typeface="Roboto"/>
                <a:hlinkClick r:id="rId11"/>
              </a:rPr>
              <a:t>Projections on the effects of climate change in Australia from the CSIRO </a:t>
            </a:r>
            <a:endParaRPr lang="en-AU" sz="1700" kern="0" dirty="0">
              <a:latin typeface="+mn-lt"/>
              <a:ea typeface="Roboto"/>
            </a:endParaRPr>
          </a:p>
          <a:p>
            <a:pPr marL="285750" indent="-285750">
              <a:buFont typeface="Arial"/>
              <a:buChar char="•"/>
              <a:defRPr/>
            </a:pPr>
            <a:r>
              <a:rPr lang="en-AU" sz="1700" kern="0" dirty="0">
                <a:latin typeface="+mn-lt"/>
                <a:ea typeface="Roboto"/>
                <a:hlinkClick r:id="rId12" action="ppaction://hlinkfile"/>
              </a:rPr>
              <a:t>Health impacts of climate change on various countries from the World Health</a:t>
            </a:r>
            <a:endParaRPr lang="en-AU" sz="1700" kern="0" dirty="0">
              <a:latin typeface="+mn-lt"/>
              <a:ea typeface="Roboto"/>
            </a:endParaRPr>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t>FURTHER RESOURCES</a:t>
            </a:r>
            <a:endParaRPr lang="en-AU" dirty="0"/>
          </a:p>
        </p:txBody>
      </p:sp>
    </p:spTree>
    <p:extLst>
      <p:ext uri="{BB962C8B-B14F-4D97-AF65-F5344CB8AC3E}">
        <p14:creationId xmlns:p14="http://schemas.microsoft.com/office/powerpoint/2010/main" val="1732476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33A97-96FA-DB42-B88B-2247555B7E98}"/>
              </a:ext>
            </a:extLst>
          </p:cNvPr>
          <p:cNvSpPr>
            <a:spLocks noGrp="1"/>
          </p:cNvSpPr>
          <p:nvPr>
            <p:ph type="body" sz="quarter" idx="11"/>
          </p:nvPr>
        </p:nvSpPr>
        <p:spPr/>
        <p:txBody>
          <a:bodyPr/>
          <a:lstStyle/>
          <a:p>
            <a:r>
              <a:rPr lang="en-US" dirty="0"/>
              <a:t>Thank you</a:t>
            </a:r>
          </a:p>
        </p:txBody>
      </p:sp>
    </p:spTree>
    <p:extLst>
      <p:ext uri="{BB962C8B-B14F-4D97-AF65-F5344CB8AC3E}">
        <p14:creationId xmlns:p14="http://schemas.microsoft.com/office/powerpoint/2010/main" val="348553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360" y="1255068"/>
            <a:ext cx="11468020" cy="4231332"/>
          </a:xfrm>
        </p:spPr>
        <p:txBody>
          <a:bodyPr numCol="2" spcCol="180000"/>
          <a:lstStyle/>
          <a:p>
            <a:pPr>
              <a:lnSpc>
                <a:spcPct val="110000"/>
              </a:lnSpc>
            </a:pPr>
            <a:r>
              <a:rPr lang="en-AU" sz="1100" b="1" dirty="0">
                <a:solidFill>
                  <a:srgbClr val="800000"/>
                </a:solidFill>
                <a:latin typeface="Roboto Medium" panose="02000000000000000000" pitchFamily="2" charset="0"/>
                <a:ea typeface="Roboto Medium" panose="02000000000000000000" pitchFamily="2" charset="0"/>
                <a:cs typeface="Roboto Medium" panose="02000000000000000000" pitchFamily="2" charset="0"/>
              </a:rPr>
              <a:t>English curriculum lens</a:t>
            </a:r>
          </a:p>
          <a:p>
            <a:pPr defTabSz="914324" eaLnBrk="0" fontAlgn="base" hangingPunct="0">
              <a:lnSpc>
                <a:spcPct val="110000"/>
              </a:lnSpc>
              <a:spcBef>
                <a:spcPct val="0"/>
              </a:spcBef>
              <a:spcAft>
                <a:spcPct val="0"/>
              </a:spcAft>
            </a:pPr>
            <a:r>
              <a:rPr lang="en-US" altLang="en-US" sz="1100" dirty="0">
                <a:solidFill>
                  <a:srgbClr val="222222"/>
                </a:solidFill>
                <a:cs typeface="Roboto Light" panose="02000000000000000000" pitchFamily="2" charset="0"/>
              </a:rPr>
              <a:t>Listening, Reading and Viewing a range of texts about climate justice, including informative and narrative texts.</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7 : Use prior knowledge and text processing strategies to interpret a range of types of texts (</a:t>
            </a:r>
            <a:r>
              <a:rPr lang="en-AU" sz="1100" dirty="0">
                <a:hlinkClick r:id="rId2"/>
              </a:rPr>
              <a:t>ACELY1722</a:t>
            </a:r>
            <a:r>
              <a:rPr lang="en-AU" sz="1100" dirty="0"/>
              <a:t>), Use comprehension strategies to interpret, analyse and synthesise ideas and information, critiquing ideas and issues from a variety of textual sources (</a:t>
            </a:r>
            <a:r>
              <a:rPr lang="en-AU" sz="1100" dirty="0">
                <a:hlinkClick r:id="rId3"/>
              </a:rPr>
              <a:t>ACELY1723</a:t>
            </a:r>
            <a:r>
              <a:rPr lang="en-AU" sz="1100" dirty="0"/>
              <a: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8 : Use comprehension strategies to interpret and evaluate texts by reflecting on the validity of content and the credibility of sources, including finding evidence in the text for the author’s point of view (</a:t>
            </a:r>
            <a:r>
              <a:rPr lang="en-AU" sz="1100" dirty="0">
                <a:hlinkClick r:id="rId4"/>
              </a:rPr>
              <a:t>ACELY1734</a:t>
            </a:r>
            <a:r>
              <a:rPr lang="en-AU" sz="1100" dirty="0"/>
              <a: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9: Apply an expanding vocabulary to read increasingly complex texts with fluency and comprehension (</a:t>
            </a:r>
            <a:r>
              <a:rPr lang="en-AU" sz="1100" dirty="0">
                <a:hlinkClick r:id="rId5"/>
              </a:rPr>
              <a:t>ACELY1743</a:t>
            </a:r>
            <a:r>
              <a:rPr lang="en-AU" sz="1100" dirty="0"/>
              <a:t>).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10: Identify and analyse implicit or explicit values, beliefs and assumptions in texts and how these are influenced by purposes and likely audiences (</a:t>
            </a:r>
            <a:r>
              <a:rPr lang="en-AU" sz="1100" dirty="0">
                <a:hlinkClick r:id="rId6"/>
              </a:rPr>
              <a:t>ACELY1752</a:t>
            </a:r>
            <a:r>
              <a:rPr lang="en-AU" sz="1100" dirty="0"/>
              <a: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Use comprehension strategies to compare and contrast information within and between texts, identifying and analysing embedded perspectives, and evaluating supporting evidence (</a:t>
            </a:r>
            <a:r>
              <a:rPr lang="en-AU" sz="1100" dirty="0">
                <a:hlinkClick r:id="rId7"/>
              </a:rPr>
              <a:t>ACELY1754</a:t>
            </a:r>
            <a:r>
              <a:rPr lang="en-AU" sz="1100" dirty="0"/>
              <a:t>).</a:t>
            </a:r>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marL="170815" indent="-170815" defTabSz="914324" eaLnBrk="0" fontAlgn="base" hangingPunct="0">
              <a:lnSpc>
                <a:spcPct val="110000"/>
              </a:lnSpc>
              <a:spcBef>
                <a:spcPct val="0"/>
              </a:spcBef>
              <a:spcAft>
                <a:spcPct val="0"/>
              </a:spcAft>
              <a:buFont typeface="Arial" panose="020B0604020202020204" pitchFamily="34" charset="0"/>
              <a:buChar char="•"/>
            </a:pPr>
            <a:endParaRPr lang="en-US" sz="1100" dirty="0"/>
          </a:p>
          <a:p>
            <a:pPr>
              <a:lnSpc>
                <a:spcPct val="110000"/>
              </a:lnSpc>
            </a:pPr>
            <a:r>
              <a:rPr lang="en-AU" sz="1100" b="1" dirty="0">
                <a:solidFill>
                  <a:srgbClr val="800000"/>
                </a:solidFill>
                <a:latin typeface="Roboto Medium" panose="02000000000000000000" pitchFamily="2" charset="0"/>
                <a:ea typeface="Roboto Medium" panose="02000000000000000000" pitchFamily="2" charset="0"/>
                <a:cs typeface="Roboto Medium" panose="02000000000000000000" pitchFamily="2" charset="0"/>
              </a:rPr>
              <a:t>Civics and Citizenship curriculum lens</a:t>
            </a:r>
          </a:p>
          <a:p>
            <a:pPr marL="285750" indent="-285750">
              <a:lnSpc>
                <a:spcPct val="110000"/>
              </a:lnSpc>
              <a:spcBef>
                <a:spcPts val="0"/>
              </a:spcBef>
              <a:spcAft>
                <a:spcPts val="600"/>
              </a:spcAft>
              <a:buFont typeface="Arial"/>
              <a:buChar char="•"/>
            </a:pPr>
            <a:r>
              <a:rPr lang="en-AU" sz="1100" dirty="0"/>
              <a:t>Year 7:  How groups, such as religious and cultural groups, express their particular identities; and how this influences their perceptions of others and vice versa (</a:t>
            </a:r>
            <a:r>
              <a:rPr lang="en-AU" sz="1100" dirty="0">
                <a:hlinkClick r:id="rId8"/>
              </a:rPr>
              <a:t>ACHCK053</a:t>
            </a:r>
            <a:r>
              <a:rPr lang="en-AU" sz="1100" dirty="0"/>
              <a:t>). Present evidence-based civics and citizenship arguments using subject-specific language (</a:t>
            </a:r>
            <a:r>
              <a:rPr lang="en-AU" sz="1100" dirty="0">
                <a:hlinkClick r:id="rId9"/>
              </a:rPr>
              <a:t>ACHCS059</a:t>
            </a:r>
            <a:r>
              <a:rPr lang="en-AU" sz="1100" dirty="0"/>
              <a:t>). Reflect on their role as a citizen in Australia’s democracy (</a:t>
            </a:r>
            <a:r>
              <a:rPr lang="en-AU" sz="1100" dirty="0">
                <a:hlinkClick r:id="rId10"/>
              </a:rPr>
              <a:t>ACHCS060</a:t>
            </a:r>
            <a:r>
              <a:rPr lang="en-AU" sz="1100" dirty="0"/>
              <a:t>).</a:t>
            </a:r>
          </a:p>
          <a:p>
            <a:pPr marL="285750" indent="-285750">
              <a:lnSpc>
                <a:spcPct val="110000"/>
              </a:lnSpc>
              <a:spcBef>
                <a:spcPts val="0"/>
              </a:spcBef>
              <a:spcAft>
                <a:spcPts val="600"/>
              </a:spcAft>
              <a:buFont typeface="Arial"/>
              <a:buChar char="•"/>
            </a:pPr>
            <a:r>
              <a:rPr lang="en-AU" sz="1100" dirty="0"/>
              <a:t>Year 8: Present evidence-based civics and citizenship arguments using subject-specific language (</a:t>
            </a:r>
            <a:r>
              <a:rPr lang="en-AU" sz="1100" dirty="0">
                <a:hlinkClick r:id="rId11"/>
              </a:rPr>
              <a:t>ACHCS073</a:t>
            </a:r>
            <a:r>
              <a:rPr lang="en-AU" sz="1100" dirty="0"/>
              <a:t>). Reflect on their role as a citizen in Australia’s democracy (</a:t>
            </a:r>
            <a:r>
              <a:rPr lang="en-AU" sz="1100" dirty="0">
                <a:hlinkClick r:id="rId12"/>
              </a:rPr>
              <a:t>ACHCS074</a:t>
            </a:r>
            <a:r>
              <a:rPr lang="en-AU" sz="1100" dirty="0"/>
              <a:t>). </a:t>
            </a:r>
          </a:p>
          <a:p>
            <a:pPr marL="285750" indent="-285750">
              <a:lnSpc>
                <a:spcPct val="110000"/>
              </a:lnSpc>
              <a:spcBef>
                <a:spcPts val="0"/>
              </a:spcBef>
              <a:spcAft>
                <a:spcPts val="600"/>
              </a:spcAft>
              <a:buFont typeface="Arial"/>
              <a:buChar char="•"/>
            </a:pPr>
            <a:r>
              <a:rPr lang="en-AU" sz="1100" dirty="0"/>
              <a:t>Year 9: How and why individuals and groups, including religious groups, participate in and contribute to civic life (</a:t>
            </a:r>
            <a:r>
              <a:rPr lang="en-AU" sz="1100" dirty="0">
                <a:hlinkClick r:id="rId13"/>
              </a:rPr>
              <a:t>ACHCK079</a:t>
            </a:r>
            <a:r>
              <a:rPr lang="en-AU" sz="1100" dirty="0"/>
              <a:t>). Present evidence-based civics and citizenship arguments using subject-specific language (</a:t>
            </a:r>
            <a:r>
              <a:rPr lang="en-AU" sz="1100" dirty="0">
                <a:hlinkClick r:id="rId14"/>
              </a:rPr>
              <a:t>ACHCS088</a:t>
            </a:r>
            <a:r>
              <a:rPr lang="en-AU" sz="1100" dirty="0"/>
              <a:t>). Reflect on their role as a citizen in Australian, regional and global contexts (</a:t>
            </a:r>
            <a:r>
              <a:rPr lang="en-AU" sz="1100" dirty="0">
                <a:hlinkClick r:id="rId15"/>
              </a:rPr>
              <a:t>ACHCS089</a:t>
            </a:r>
            <a:r>
              <a:rPr lang="en-AU" sz="1100" dirty="0"/>
              <a:t>).</a:t>
            </a:r>
          </a:p>
          <a:p>
            <a:pPr marL="285750" indent="-285750">
              <a:lnSpc>
                <a:spcPct val="110000"/>
              </a:lnSpc>
              <a:spcBef>
                <a:spcPts val="0"/>
              </a:spcBef>
              <a:spcAft>
                <a:spcPts val="600"/>
              </a:spcAft>
              <a:buFont typeface="Arial"/>
              <a:buChar char="•"/>
            </a:pPr>
            <a:r>
              <a:rPr lang="en-AU" sz="1100" dirty="0"/>
              <a:t>Year 10: Recognise and consider multiple perspectives and ambiguities, and use strategies to negotiate and resolve contentious issues (</a:t>
            </a:r>
            <a:r>
              <a:rPr lang="en-AU" sz="1100" dirty="0">
                <a:hlinkClick r:id="rId16"/>
              </a:rPr>
              <a:t>ACHCS099</a:t>
            </a:r>
            <a:r>
              <a:rPr lang="en-AU" sz="1100" dirty="0"/>
              <a:t>). Present evidence-based civics and citizenship arguments using subject-specific language (</a:t>
            </a:r>
            <a:r>
              <a:rPr lang="en-AU" sz="1100" dirty="0">
                <a:hlinkClick r:id="rId17"/>
              </a:rPr>
              <a:t>ACHCS101</a:t>
            </a:r>
            <a:r>
              <a:rPr lang="en-AU" sz="1100" dirty="0"/>
              <a:t>). Reflect on their role as a citizen in Australian, regional and global contexts (</a:t>
            </a:r>
            <a:r>
              <a:rPr lang="en-AU" sz="1100" dirty="0">
                <a:hlinkClick r:id="rId18"/>
              </a:rPr>
              <a:t>ACHCS102</a:t>
            </a:r>
            <a:r>
              <a:rPr lang="en-AU" sz="1100" dirty="0"/>
              <a:t>).  </a:t>
            </a:r>
            <a:endParaRPr lang="en-AU" sz="1100" dirty="0">
              <a:cs typeface="Roboto Light" panose="02000000000000000000" pitchFamily="2" charset="0"/>
            </a:endParaRPr>
          </a:p>
          <a:p>
            <a:pPr marL="285750" indent="-285750">
              <a:lnSpc>
                <a:spcPct val="110000"/>
              </a:lnSpc>
              <a:buFont typeface="Arial"/>
              <a:buChar char="•"/>
            </a:pPr>
            <a:endParaRPr lang="en-US" sz="1100" dirty="0"/>
          </a:p>
          <a:p>
            <a:pPr marL="170815" indent="-170815" defTabSz="914324" eaLnBrk="0" fontAlgn="base" hangingPunct="0">
              <a:lnSpc>
                <a:spcPct val="110000"/>
              </a:lnSpc>
              <a:spcBef>
                <a:spcPct val="0"/>
              </a:spcBef>
              <a:spcAft>
                <a:spcPct val="0"/>
              </a:spcAft>
              <a:buFont typeface="Arial" panose="020B0604020202020204" pitchFamily="34" charset="0"/>
              <a:buChar char="•"/>
            </a:pPr>
            <a:endParaRPr lang="en-AU" sz="1100" dirty="0"/>
          </a:p>
          <a:p>
            <a:pPr marL="170815" indent="-170815" defTabSz="914324" eaLnBrk="0" fontAlgn="base" hangingPunct="0">
              <a:lnSpc>
                <a:spcPct val="110000"/>
              </a:lnSpc>
              <a:spcBef>
                <a:spcPct val="0"/>
              </a:spcBef>
              <a:spcAft>
                <a:spcPct val="0"/>
              </a:spcAft>
              <a:buFont typeface="Arial" panose="020B0604020202020204" pitchFamily="34" charset="0"/>
              <a:buChar char="•"/>
            </a:pPr>
            <a:endParaRPr lang="en-US" altLang="en-US" sz="1100" dirty="0">
              <a:solidFill>
                <a:srgbClr val="222222"/>
              </a:solidFill>
              <a:cs typeface="Roboto Light" panose="02000000000000000000" pitchFamily="2" charset="0"/>
            </a:endParaRPr>
          </a:p>
          <a:p>
            <a:pPr>
              <a:lnSpc>
                <a:spcPct val="110000"/>
              </a:lnSpc>
            </a:pPr>
            <a:endParaRPr lang="en-US" sz="1100" dirty="0"/>
          </a:p>
        </p:txBody>
      </p:sp>
      <p:sp>
        <p:nvSpPr>
          <p:cNvPr id="4" name="Title 3"/>
          <p:cNvSpPr>
            <a:spLocks noGrp="1"/>
          </p:cNvSpPr>
          <p:nvPr>
            <p:ph type="title"/>
          </p:nvPr>
        </p:nvSpPr>
        <p:spPr/>
        <p:txBody>
          <a:bodyPr/>
          <a:lstStyle/>
          <a:p>
            <a:r>
              <a:rPr lang="en-US" dirty="0"/>
              <a:t>curriculum</a:t>
            </a:r>
          </a:p>
        </p:txBody>
      </p:sp>
    </p:spTree>
    <p:extLst>
      <p:ext uri="{BB962C8B-B14F-4D97-AF65-F5344CB8AC3E}">
        <p14:creationId xmlns:p14="http://schemas.microsoft.com/office/powerpoint/2010/main" val="710586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234352"/>
            <a:ext cx="5753868" cy="4714928"/>
          </a:xfrm>
        </p:spPr>
        <p:txBody>
          <a:bodyPr/>
          <a:lstStyle/>
          <a:p>
            <a:pPr>
              <a:lnSpc>
                <a:spcPct val="100000"/>
              </a:lnSpc>
            </a:pPr>
            <a:r>
              <a:rPr lang="en-US" sz="1100" dirty="0"/>
              <a:t>This resource has been created using the </a:t>
            </a:r>
            <a:r>
              <a:rPr lang="en-US" sz="1100" b="1" dirty="0"/>
              <a:t>“See, Judge and Act” </a:t>
            </a:r>
            <a:r>
              <a:rPr lang="en-US" sz="1100" dirty="0"/>
              <a:t>model.</a:t>
            </a:r>
          </a:p>
          <a:p>
            <a:pPr>
              <a:lnSpc>
                <a:spcPct val="100000"/>
              </a:lnSpc>
            </a:pPr>
            <a:r>
              <a:rPr lang="en-AU" sz="1100" dirty="0">
                <a:cs typeface="Roboto Light" panose="02000000000000000000" pitchFamily="2" charset="0"/>
              </a:rPr>
              <a:t>This is a reflection–action process and was first used by a Belgian Catholic priest, Joseph Cardijn (who later became a Cardinal) with Young Christian workers prior to the first World War. </a:t>
            </a:r>
            <a:r>
              <a:rPr lang="en-US" sz="1100" dirty="0"/>
              <a:t>This approach was also recommended in the 1961 encyclical letter written by Pope John XXIII called Mater et Magistra (Mother and Teacher).</a:t>
            </a:r>
          </a:p>
          <a:p>
            <a:pPr>
              <a:lnSpc>
                <a:spcPct val="100000"/>
              </a:lnSpc>
            </a:pPr>
            <a:r>
              <a:rPr lang="en-US" sz="1100" dirty="0"/>
              <a:t>This resource provides </a:t>
            </a:r>
            <a:r>
              <a:rPr lang="en-US" sz="1100" b="1" dirty="0"/>
              <a:t>information, learning tasks and action ideas </a:t>
            </a:r>
            <a:r>
              <a:rPr lang="en-US" sz="1100" dirty="0"/>
              <a:t>to help address environmental issues through a Catholic worldview. It will explore the theological imperative we have to take care of creation and offers ideas on how individuals and the school community can take action.</a:t>
            </a:r>
          </a:p>
          <a:p>
            <a:pPr>
              <a:lnSpc>
                <a:spcPct val="100000"/>
              </a:lnSpc>
            </a:pPr>
            <a:endParaRPr lang="en-AU" sz="1100" dirty="0"/>
          </a:p>
          <a:p>
            <a:pPr>
              <a:lnSpc>
                <a:spcPct val="100000"/>
              </a:lnSpc>
            </a:pPr>
            <a:endParaRPr lang="en-US" sz="1100" dirty="0"/>
          </a:p>
          <a:p>
            <a:pPr>
              <a:lnSpc>
                <a:spcPct val="100000"/>
              </a:lnSpc>
            </a:pPr>
            <a:endParaRPr lang="en-US" sz="1100"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nchor="ctr"/>
          <a:lstStyle/>
          <a:p>
            <a:r>
              <a:rPr lang="en-US" sz="3200" dirty="0">
                <a:solidFill>
                  <a:srgbClr val="800000"/>
                </a:solidFill>
              </a:rPr>
              <a:t>Introduction - the Learning process</a:t>
            </a:r>
          </a:p>
        </p:txBody>
      </p:sp>
      <p:sp>
        <p:nvSpPr>
          <p:cNvPr id="6" name="Rectangle 5">
            <a:extLst>
              <a:ext uri="{FF2B5EF4-FFF2-40B4-BE49-F238E27FC236}">
                <a16:creationId xmlns:a16="http://schemas.microsoft.com/office/drawing/2014/main" id="{1F6F4574-0824-4644-AE88-AD92C577FFFD}"/>
              </a:ext>
            </a:extLst>
          </p:cNvPr>
          <p:cNvSpPr/>
          <p:nvPr/>
        </p:nvSpPr>
        <p:spPr>
          <a:xfrm>
            <a:off x="6757967" y="1226644"/>
            <a:ext cx="4968552" cy="769441"/>
          </a:xfrm>
          <a:prstGeom prst="rect">
            <a:avLst/>
          </a:prstGeom>
        </p:spPr>
        <p:txBody>
          <a:bodyPr wrap="square">
            <a:spAutoFit/>
          </a:bodyPr>
          <a:lstStyle/>
          <a:p>
            <a:r>
              <a:rPr lang="en-AU" sz="1100" b="1" dirty="0">
                <a:solidFill>
                  <a:srgbClr val="762000"/>
                </a:solidFill>
                <a:ea typeface="Roboto Medium" panose="02000000000000000000" pitchFamily="2" charset="0"/>
                <a:cs typeface="Roboto Medium" panose="02000000000000000000" pitchFamily="2" charset="0"/>
              </a:rPr>
              <a:t>Inquiry Learning and ‘See, Judge Act’</a:t>
            </a:r>
          </a:p>
          <a:p>
            <a:endParaRPr lang="en-AU" sz="1100" b="1" dirty="0">
              <a:solidFill>
                <a:srgbClr val="762000"/>
              </a:solidFill>
              <a:ea typeface="Roboto Medium" panose="02000000000000000000" pitchFamily="2" charset="0"/>
              <a:cs typeface="Roboto Medium" panose="02000000000000000000" pitchFamily="2" charset="0"/>
            </a:endParaRPr>
          </a:p>
          <a:p>
            <a:r>
              <a:rPr lang="en-AU" sz="1100" dirty="0">
                <a:solidFill>
                  <a:srgbClr val="0D254A"/>
                </a:solidFill>
                <a:cs typeface="Roboto Light" panose="02000000000000000000" pitchFamily="2" charset="0"/>
              </a:rPr>
              <a:t>The See, Judge, Act model aligns well with inquiry learning models. </a:t>
            </a:r>
          </a:p>
          <a:p>
            <a:endParaRPr lang="en-AU" sz="1100" b="1" dirty="0">
              <a:solidFill>
                <a:srgbClr val="762000"/>
              </a:solidFill>
              <a:ea typeface="Roboto Medium" panose="02000000000000000000" pitchFamily="2" charset="0"/>
              <a:cs typeface="Roboto Medium" panose="02000000000000000000" pitchFamily="2" charset="0"/>
            </a:endParaRPr>
          </a:p>
        </p:txBody>
      </p:sp>
      <p:graphicFrame>
        <p:nvGraphicFramePr>
          <p:cNvPr id="9" name="Table 8">
            <a:extLst>
              <a:ext uri="{FF2B5EF4-FFF2-40B4-BE49-F238E27FC236}">
                <a16:creationId xmlns:a16="http://schemas.microsoft.com/office/drawing/2014/main" id="{C60F4E99-FA62-4EDD-806A-FD4B116FD836}"/>
              </a:ext>
            </a:extLst>
          </p:cNvPr>
          <p:cNvGraphicFramePr>
            <a:graphicFrameLocks noGrp="1"/>
          </p:cNvGraphicFramePr>
          <p:nvPr>
            <p:extLst>
              <p:ext uri="{D42A27DB-BD31-4B8C-83A1-F6EECF244321}">
                <p14:modId xmlns:p14="http://schemas.microsoft.com/office/powerpoint/2010/main" val="3587936893"/>
              </p:ext>
            </p:extLst>
          </p:nvPr>
        </p:nvGraphicFramePr>
        <p:xfrm>
          <a:off x="6881316" y="2006727"/>
          <a:ext cx="4968552" cy="2276576"/>
        </p:xfrm>
        <a:graphic>
          <a:graphicData uri="http://schemas.openxmlformats.org/drawingml/2006/table">
            <a:tbl>
              <a:tblPr firstRow="1" bandRow="1">
                <a:tableStyleId>{5940675A-B579-460E-94D1-54222C63F5DA}</a:tableStyleId>
              </a:tblPr>
              <a:tblGrid>
                <a:gridCol w="991817">
                  <a:extLst>
                    <a:ext uri="{9D8B030D-6E8A-4147-A177-3AD203B41FA5}">
                      <a16:colId xmlns:a16="http://schemas.microsoft.com/office/drawing/2014/main" val="24981209"/>
                    </a:ext>
                  </a:extLst>
                </a:gridCol>
                <a:gridCol w="3976735">
                  <a:extLst>
                    <a:ext uri="{9D8B030D-6E8A-4147-A177-3AD203B41FA5}">
                      <a16:colId xmlns:a16="http://schemas.microsoft.com/office/drawing/2014/main" val="1555671440"/>
                    </a:ext>
                  </a:extLst>
                </a:gridCol>
              </a:tblGrid>
              <a:tr h="350737">
                <a:tc gridSpan="2">
                  <a:txBody>
                    <a:bodyPr/>
                    <a:lstStyle/>
                    <a:p>
                      <a:pPr marL="0" marR="0" lvl="0" indent="0" algn="ctr" defTabSz="342886" rtl="0" eaLnBrk="1" fontAlgn="auto" latinLnBrk="0" hangingPunct="1">
                        <a:lnSpc>
                          <a:spcPct val="100000"/>
                        </a:lnSpc>
                        <a:spcBef>
                          <a:spcPts val="0"/>
                        </a:spcBef>
                        <a:spcAft>
                          <a:spcPts val="0"/>
                        </a:spcAft>
                        <a:buClrTx/>
                        <a:buSzTx/>
                        <a:buFontTx/>
                        <a:buNone/>
                        <a:tabLst/>
                        <a:defRPr/>
                      </a:pPr>
                      <a:r>
                        <a:rPr lang="en-AU" sz="1100" b="1" dirty="0">
                          <a:solidFill>
                            <a:srgbClr val="0D254A"/>
                          </a:solidFill>
                          <a:latin typeface="+mn-lt"/>
                          <a:cs typeface="Roboto Light" panose="02000000000000000000" pitchFamily="2" charset="0"/>
                        </a:rPr>
                        <a:t>Broad</a:t>
                      </a:r>
                      <a:r>
                        <a:rPr lang="en-AU" sz="1100" b="1" baseline="0" dirty="0">
                          <a:solidFill>
                            <a:srgbClr val="0D254A"/>
                          </a:solidFill>
                          <a:latin typeface="+mn-lt"/>
                          <a:cs typeface="Roboto Light" panose="02000000000000000000" pitchFamily="2" charset="0"/>
                        </a:rPr>
                        <a:t> phases of inquiry</a:t>
                      </a:r>
                      <a:endParaRPr lang="en-AU" sz="1100" b="1" dirty="0">
                        <a:solidFill>
                          <a:srgbClr val="0D254A"/>
                        </a:solidFill>
                        <a:latin typeface="+mn-lt"/>
                        <a:cs typeface="Roboto Light" panose="02000000000000000000" pitchFamily="2" charset="0"/>
                      </a:endParaRP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hMerge="1">
                  <a:txBody>
                    <a:bodyPr/>
                    <a:lstStyle/>
                    <a:p>
                      <a:endParaRPr lang="en-AU" sz="1100">
                        <a:latin typeface="Arial" panose="020B0604020202020204" pitchFamily="34" charset="0"/>
                        <a:cs typeface="Arial" panose="020B0604020202020204" pitchFamily="34" charset="0"/>
                      </a:endParaRPr>
                    </a:p>
                  </a:txBody>
                  <a:tcPr>
                    <a:solidFill>
                      <a:srgbClr val="D3DF9D"/>
                    </a:solidFill>
                  </a:tcPr>
                </a:tc>
                <a:extLst>
                  <a:ext uri="{0D108BD9-81ED-4DB2-BD59-A6C34878D82A}">
                    <a16:rowId xmlns:a16="http://schemas.microsoft.com/office/drawing/2014/main" val="1424003791"/>
                  </a:ext>
                </a:extLst>
              </a:tr>
              <a:tr h="451724">
                <a:tc rowSpan="2">
                  <a:txBody>
                    <a:bodyPr/>
                    <a:lstStyle/>
                    <a:p>
                      <a:r>
                        <a:rPr lang="en-AU" sz="1100" b="1" dirty="0">
                          <a:solidFill>
                            <a:srgbClr val="0D254A"/>
                          </a:solidFill>
                          <a:latin typeface="+mn-lt"/>
                          <a:cs typeface="Roboto Light" panose="02000000000000000000" pitchFamily="2" charset="0"/>
                        </a:rPr>
                        <a:t>See</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pPr>
                      <a:r>
                        <a:rPr lang="en-AU" sz="1100" dirty="0">
                          <a:solidFill>
                            <a:srgbClr val="0D254A"/>
                          </a:solidFill>
                          <a:latin typeface="+mn-lt"/>
                          <a:cs typeface="Roboto Light" panose="02000000000000000000" pitchFamily="2" charset="0"/>
                        </a:rPr>
                        <a:t>Identify the issue, tuning in, framing and focusing questions</a:t>
                      </a: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909797735"/>
                  </a:ext>
                </a:extLst>
              </a:tr>
              <a:tr h="472165">
                <a:tc vMerge="1">
                  <a:txBody>
                    <a:bodyPr/>
                    <a:lstStyle/>
                    <a:p>
                      <a:endParaRPr lang="en-AU"/>
                    </a:p>
                  </a:txBody>
                  <a:tcPr/>
                </a:tc>
                <a:tc>
                  <a:txBody>
                    <a:bodyPr/>
                    <a:lstStyle/>
                    <a:p>
                      <a:pPr>
                        <a:lnSpc>
                          <a:spcPct val="120000"/>
                        </a:lnSpc>
                      </a:pPr>
                      <a:r>
                        <a:rPr lang="en-AU" sz="1100" dirty="0">
                          <a:solidFill>
                            <a:srgbClr val="0D254A"/>
                          </a:solidFill>
                          <a:latin typeface="+mn-lt"/>
                          <a:cs typeface="Roboto Light" panose="02000000000000000000" pitchFamily="2" charset="0"/>
                        </a:rPr>
                        <a:t>Investigate, organise,</a:t>
                      </a:r>
                      <a:r>
                        <a:rPr lang="en-AU" sz="1100" baseline="0" dirty="0">
                          <a:solidFill>
                            <a:srgbClr val="0D254A"/>
                          </a:solidFill>
                          <a:latin typeface="+mn-lt"/>
                          <a:cs typeface="Roboto Light" panose="02000000000000000000" pitchFamily="2" charset="0"/>
                        </a:rPr>
                        <a:t> </a:t>
                      </a:r>
                      <a:r>
                        <a:rPr lang="en-AU" sz="1100" dirty="0">
                          <a:solidFill>
                            <a:srgbClr val="0D254A"/>
                          </a:solidFill>
                          <a:latin typeface="+mn-lt"/>
                          <a:cs typeface="Roboto Light" panose="02000000000000000000" pitchFamily="2" charset="0"/>
                        </a:rPr>
                        <a:t>analyse</a:t>
                      </a:r>
                      <a:r>
                        <a:rPr lang="en-AU" sz="1100" baseline="0" dirty="0">
                          <a:solidFill>
                            <a:srgbClr val="0D254A"/>
                          </a:solidFill>
                          <a:latin typeface="+mn-lt"/>
                          <a:cs typeface="Roboto Light" panose="02000000000000000000" pitchFamily="2" charset="0"/>
                        </a:rPr>
                        <a:t> evidence, explain, synthesise</a:t>
                      </a:r>
                      <a:endParaRPr lang="en-AU" sz="1100" dirty="0">
                        <a:solidFill>
                          <a:srgbClr val="0D254A"/>
                        </a:solidFill>
                        <a:latin typeface="+mn-lt"/>
                        <a:cs typeface="Roboto Light" panose="02000000000000000000" pitchFamily="2" charset="0"/>
                      </a:endParaRP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205677123"/>
                  </a:ext>
                </a:extLst>
              </a:tr>
              <a:tr h="390795">
                <a:tc>
                  <a:txBody>
                    <a:bodyPr/>
                    <a:lstStyle/>
                    <a:p>
                      <a:r>
                        <a:rPr lang="en-AU" sz="1100" b="1" dirty="0">
                          <a:solidFill>
                            <a:srgbClr val="0D254A"/>
                          </a:solidFill>
                          <a:latin typeface="+mn-lt"/>
                          <a:cs typeface="Roboto Light" panose="02000000000000000000" pitchFamily="2" charset="0"/>
                        </a:rPr>
                        <a:t>Judge</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pPr>
                      <a:r>
                        <a:rPr lang="en-AU" sz="1100" dirty="0">
                          <a:solidFill>
                            <a:srgbClr val="0D254A"/>
                          </a:solidFill>
                          <a:latin typeface="+mn-lt"/>
                          <a:cs typeface="Roboto Light" panose="02000000000000000000" pitchFamily="2" charset="0"/>
                        </a:rPr>
                        <a:t>Make</a:t>
                      </a:r>
                      <a:r>
                        <a:rPr lang="en-AU" sz="1100" baseline="0" dirty="0">
                          <a:solidFill>
                            <a:srgbClr val="0D254A"/>
                          </a:solidFill>
                          <a:latin typeface="+mn-lt"/>
                          <a:cs typeface="Roboto Light" panose="02000000000000000000" pitchFamily="2" charset="0"/>
                        </a:rPr>
                        <a:t> connections, evaluate, reflect</a:t>
                      </a:r>
                      <a:endParaRPr lang="en-AU" sz="1100" dirty="0">
                        <a:solidFill>
                          <a:srgbClr val="0D254A"/>
                        </a:solidFill>
                        <a:latin typeface="+mn-lt"/>
                        <a:cs typeface="Roboto Light" panose="02000000000000000000" pitchFamily="2" charset="0"/>
                      </a:endParaRP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343273334"/>
                  </a:ext>
                </a:extLst>
              </a:tr>
              <a:tr h="611155">
                <a:tc>
                  <a:txBody>
                    <a:bodyPr/>
                    <a:lstStyle/>
                    <a:p>
                      <a:r>
                        <a:rPr lang="en-AU" sz="1100" b="1" dirty="0">
                          <a:solidFill>
                            <a:srgbClr val="0D254A"/>
                          </a:solidFill>
                          <a:latin typeface="+mn-lt"/>
                          <a:cs typeface="Roboto Light" panose="02000000000000000000" pitchFamily="2" charset="0"/>
                        </a:rPr>
                        <a:t>Act</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pPr>
                      <a:r>
                        <a:rPr lang="en-AU" sz="1100" dirty="0">
                          <a:solidFill>
                            <a:srgbClr val="0D254A"/>
                          </a:solidFill>
                          <a:latin typeface="+mn-lt"/>
                          <a:cs typeface="Roboto Light" panose="02000000000000000000" pitchFamily="2" charset="0"/>
                        </a:rPr>
                        <a:t>Responding</a:t>
                      </a:r>
                      <a:r>
                        <a:rPr lang="en-AU" sz="1100" baseline="0" dirty="0">
                          <a:solidFill>
                            <a:srgbClr val="0D254A"/>
                          </a:solidFill>
                          <a:latin typeface="+mn-lt"/>
                          <a:cs typeface="Roboto Light" panose="02000000000000000000" pitchFamily="2" charset="0"/>
                        </a:rPr>
                        <a:t>, sharing new learnings, take action, evaluate the action</a:t>
                      </a:r>
                      <a:endParaRPr lang="en-AU" sz="1100" dirty="0">
                        <a:solidFill>
                          <a:srgbClr val="0D254A"/>
                        </a:solidFill>
                        <a:latin typeface="+mn-lt"/>
                        <a:cs typeface="Roboto Light" panose="02000000000000000000" pitchFamily="2" charset="0"/>
                      </a:endParaRP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43691128"/>
                  </a:ext>
                </a:extLst>
              </a:tr>
            </a:tbl>
          </a:graphicData>
        </a:graphic>
      </p:graphicFrame>
      <p:sp>
        <p:nvSpPr>
          <p:cNvPr id="10" name="Rectangle 9">
            <a:extLst>
              <a:ext uri="{FF2B5EF4-FFF2-40B4-BE49-F238E27FC236}">
                <a16:creationId xmlns:a16="http://schemas.microsoft.com/office/drawing/2014/main" id="{CEBCCADD-48EA-4D62-8FBB-B0AD2174FB64}"/>
              </a:ext>
            </a:extLst>
          </p:cNvPr>
          <p:cNvSpPr/>
          <p:nvPr/>
        </p:nvSpPr>
        <p:spPr>
          <a:xfrm>
            <a:off x="455499" y="3085311"/>
            <a:ext cx="4968552" cy="261610"/>
          </a:xfrm>
          <a:prstGeom prst="rect">
            <a:avLst/>
          </a:prstGeom>
        </p:spPr>
        <p:txBody>
          <a:bodyPr wrap="square">
            <a:spAutoFit/>
          </a:bodyPr>
          <a:lstStyle/>
          <a:p>
            <a:r>
              <a:rPr lang="en-AU" sz="1100" b="1" dirty="0">
                <a:solidFill>
                  <a:srgbClr val="762000"/>
                </a:solidFill>
                <a:ea typeface="Roboto Medium" panose="02000000000000000000" pitchFamily="2" charset="0"/>
                <a:cs typeface="Roboto Medium" panose="02000000000000000000" pitchFamily="2" charset="0"/>
              </a:rPr>
              <a:t>Objectives</a:t>
            </a:r>
          </a:p>
        </p:txBody>
      </p:sp>
      <p:graphicFrame>
        <p:nvGraphicFramePr>
          <p:cNvPr id="11" name="Table 5">
            <a:extLst>
              <a:ext uri="{FF2B5EF4-FFF2-40B4-BE49-F238E27FC236}">
                <a16:creationId xmlns:a16="http://schemas.microsoft.com/office/drawing/2014/main" id="{7101376A-F6B6-4455-91E0-48D87F15062C}"/>
              </a:ext>
            </a:extLst>
          </p:cNvPr>
          <p:cNvGraphicFramePr>
            <a:graphicFrameLocks noGrp="1"/>
          </p:cNvGraphicFramePr>
          <p:nvPr>
            <p:extLst>
              <p:ext uri="{D42A27DB-BD31-4B8C-83A1-F6EECF244321}">
                <p14:modId xmlns:p14="http://schemas.microsoft.com/office/powerpoint/2010/main" val="825726334"/>
              </p:ext>
            </p:extLst>
          </p:nvPr>
        </p:nvGraphicFramePr>
        <p:xfrm>
          <a:off x="455499" y="3358575"/>
          <a:ext cx="5640501" cy="2297507"/>
        </p:xfrm>
        <a:graphic>
          <a:graphicData uri="http://schemas.openxmlformats.org/drawingml/2006/table">
            <a:tbl>
              <a:tblPr firstRow="1" bandRow="1">
                <a:tableStyleId>{5940675A-B579-460E-94D1-54222C63F5DA}</a:tableStyleId>
              </a:tblPr>
              <a:tblGrid>
                <a:gridCol w="791595">
                  <a:extLst>
                    <a:ext uri="{9D8B030D-6E8A-4147-A177-3AD203B41FA5}">
                      <a16:colId xmlns:a16="http://schemas.microsoft.com/office/drawing/2014/main" val="3804347993"/>
                    </a:ext>
                  </a:extLst>
                </a:gridCol>
                <a:gridCol w="4848906">
                  <a:extLst>
                    <a:ext uri="{9D8B030D-6E8A-4147-A177-3AD203B41FA5}">
                      <a16:colId xmlns:a16="http://schemas.microsoft.com/office/drawing/2014/main" val="2632478483"/>
                    </a:ext>
                  </a:extLst>
                </a:gridCol>
              </a:tblGrid>
              <a:tr h="911767">
                <a:tc>
                  <a:txBody>
                    <a:bodyPr/>
                    <a:lstStyle/>
                    <a:p>
                      <a:pPr>
                        <a:lnSpc>
                          <a:spcPts val="1600"/>
                        </a:lnSpc>
                        <a:buNone/>
                      </a:pPr>
                      <a:r>
                        <a:rPr lang="en-US" sz="1100" b="1" dirty="0">
                          <a:ln>
                            <a:noFill/>
                          </a:ln>
                          <a:solidFill>
                            <a:srgbClr val="0D254A"/>
                          </a:solidFill>
                          <a:latin typeface="+mn-lt"/>
                          <a:cs typeface="Roboto Light" panose="02000000000000000000" pitchFamily="2" charset="0"/>
                        </a:rPr>
                        <a:t>See </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buNone/>
                      </a:pPr>
                      <a:r>
                        <a:rPr lang="en-US" sz="1100" dirty="0">
                          <a:ln>
                            <a:noFill/>
                          </a:ln>
                          <a:solidFill>
                            <a:srgbClr val="0D254A"/>
                          </a:solidFill>
                          <a:latin typeface="+mn-lt"/>
                          <a:cs typeface="Roboto Light" panose="02000000000000000000" pitchFamily="2" charset="0"/>
                        </a:rPr>
                        <a:t>Students</a:t>
                      </a:r>
                      <a:r>
                        <a:rPr lang="en-US" sz="1100" baseline="0" dirty="0">
                          <a:ln>
                            <a:noFill/>
                          </a:ln>
                          <a:solidFill>
                            <a:srgbClr val="0D254A"/>
                          </a:solidFill>
                          <a:latin typeface="+mn-lt"/>
                          <a:cs typeface="Roboto Light" panose="02000000000000000000" pitchFamily="2" charset="0"/>
                        </a:rPr>
                        <a:t> will be able to explain what climate change is, its causes and the impact it is having on our environment and our global family. </a:t>
                      </a:r>
                      <a:endParaRPr lang="en-US" sz="1100" dirty="0">
                        <a:ln>
                          <a:noFill/>
                        </a:ln>
                        <a:solidFill>
                          <a:srgbClr val="0D254A"/>
                        </a:solidFill>
                        <a:latin typeface="+mn-lt"/>
                        <a:cs typeface="Roboto Light" panose="02000000000000000000" pitchFamily="2" charset="0"/>
                      </a:endParaRPr>
                    </a:p>
                    <a:p>
                      <a:pPr lvl="0">
                        <a:lnSpc>
                          <a:spcPct val="120000"/>
                        </a:lnSpc>
                        <a:buNone/>
                      </a:pPr>
                      <a:r>
                        <a:rPr lang="en-US" sz="1100" i="1" dirty="0">
                          <a:ln>
                            <a:noFill/>
                          </a:ln>
                          <a:solidFill>
                            <a:srgbClr val="0D254A"/>
                          </a:solidFill>
                          <a:latin typeface="+mn-lt"/>
                          <a:cs typeface="Roboto Light" panose="02000000000000000000" pitchFamily="2" charset="0"/>
                        </a:rPr>
                        <a:t>Extension:</a:t>
                      </a:r>
                      <a:r>
                        <a:rPr lang="en-US" sz="1100" i="1" baseline="0" dirty="0">
                          <a:ln>
                            <a:noFill/>
                          </a:ln>
                          <a:solidFill>
                            <a:srgbClr val="0D254A"/>
                          </a:solidFill>
                          <a:latin typeface="+mn-lt"/>
                          <a:cs typeface="Roboto Light" panose="02000000000000000000" pitchFamily="2" charset="0"/>
                        </a:rPr>
                        <a:t> </a:t>
                      </a:r>
                      <a:r>
                        <a:rPr lang="en-US" sz="1100" i="1" dirty="0">
                          <a:ln>
                            <a:noFill/>
                          </a:ln>
                          <a:solidFill>
                            <a:srgbClr val="0D254A"/>
                          </a:solidFill>
                          <a:latin typeface="+mn-lt"/>
                          <a:cs typeface="Roboto Light" panose="02000000000000000000" pitchFamily="2" charset="0"/>
                        </a:rPr>
                        <a:t>What are the economic, political, social, historic and cultural factors of climate change?</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18334262"/>
                  </a:ext>
                </a:extLst>
              </a:tr>
              <a:tr h="678461">
                <a:tc>
                  <a:txBody>
                    <a:bodyPr/>
                    <a:lstStyle/>
                    <a:p>
                      <a:pPr>
                        <a:lnSpc>
                          <a:spcPts val="1600"/>
                        </a:lnSpc>
                        <a:buNone/>
                      </a:pPr>
                      <a:r>
                        <a:rPr lang="en-US" sz="1100" b="1" dirty="0">
                          <a:ln>
                            <a:noFill/>
                          </a:ln>
                          <a:solidFill>
                            <a:srgbClr val="0D254A"/>
                          </a:solidFill>
                          <a:latin typeface="+mn-lt"/>
                          <a:cs typeface="Roboto Light" panose="02000000000000000000" pitchFamily="2" charset="0"/>
                        </a:rPr>
                        <a:t>Judge </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buNone/>
                      </a:pPr>
                      <a:r>
                        <a:rPr lang="en-US" sz="1100" dirty="0">
                          <a:ln>
                            <a:noFill/>
                          </a:ln>
                          <a:solidFill>
                            <a:srgbClr val="0D254A"/>
                          </a:solidFill>
                          <a:latin typeface="+mn-lt"/>
                          <a:cs typeface="Roboto Light" panose="02000000000000000000" pitchFamily="2" charset="0"/>
                        </a:rPr>
                        <a:t>Students will reflect on what they know about climate</a:t>
                      </a:r>
                      <a:r>
                        <a:rPr lang="en-US" sz="1100" baseline="0" dirty="0">
                          <a:ln>
                            <a:noFill/>
                          </a:ln>
                          <a:solidFill>
                            <a:srgbClr val="0D254A"/>
                          </a:solidFill>
                          <a:latin typeface="+mn-lt"/>
                          <a:cs typeface="Roboto Light" panose="02000000000000000000" pitchFamily="2" charset="0"/>
                        </a:rPr>
                        <a:t> change and its effects on humanity in light of Catholic teaching. Students will be able to cite evidence from certain encyclicals as well as the Holy Scriptures to support their actions in caring for our common home. </a:t>
                      </a:r>
                      <a:endParaRPr lang="en-US" sz="1100" dirty="0">
                        <a:ln>
                          <a:noFill/>
                        </a:ln>
                        <a:solidFill>
                          <a:srgbClr val="0D254A"/>
                        </a:solidFill>
                        <a:latin typeface="+mn-lt"/>
                        <a:cs typeface="Roboto Light" panose="02000000000000000000" pitchFamily="2" charset="0"/>
                      </a:endParaRP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184389162"/>
                  </a:ext>
                </a:extLst>
              </a:tr>
              <a:tr h="508106">
                <a:tc>
                  <a:txBody>
                    <a:bodyPr/>
                    <a:lstStyle/>
                    <a:p>
                      <a:pPr>
                        <a:lnSpc>
                          <a:spcPts val="1600"/>
                        </a:lnSpc>
                        <a:buNone/>
                      </a:pPr>
                      <a:r>
                        <a:rPr lang="en-US" sz="1100" b="1" dirty="0">
                          <a:ln>
                            <a:noFill/>
                          </a:ln>
                          <a:solidFill>
                            <a:srgbClr val="0D254A"/>
                          </a:solidFill>
                          <a:latin typeface="+mn-lt"/>
                          <a:cs typeface="Roboto Light" panose="02000000000000000000" pitchFamily="2" charset="0"/>
                        </a:rPr>
                        <a:t>Act</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buNone/>
                      </a:pPr>
                      <a:r>
                        <a:rPr lang="en-US" sz="1100" dirty="0">
                          <a:ln>
                            <a:noFill/>
                          </a:ln>
                          <a:solidFill>
                            <a:srgbClr val="0D254A"/>
                          </a:solidFill>
                          <a:latin typeface="+mn-lt"/>
                          <a:cs typeface="Roboto Light" panose="02000000000000000000" pitchFamily="2" charset="0"/>
                        </a:rPr>
                        <a:t>Students with an understanding</a:t>
                      </a:r>
                      <a:r>
                        <a:rPr lang="en-US" sz="1100" baseline="0" dirty="0">
                          <a:ln>
                            <a:noFill/>
                          </a:ln>
                          <a:solidFill>
                            <a:srgbClr val="0D254A"/>
                          </a:solidFill>
                          <a:latin typeface="+mn-lt"/>
                          <a:cs typeface="Roboto Light" panose="02000000000000000000" pitchFamily="2" charset="0"/>
                        </a:rPr>
                        <a:t> of climate change and in light of a Catholic faith will determine what action they can take. </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52652878"/>
                  </a:ext>
                </a:extLst>
              </a:tr>
            </a:tbl>
          </a:graphicData>
        </a:graphic>
      </p:graphicFrame>
    </p:spTree>
    <p:extLst>
      <p:ext uri="{BB962C8B-B14F-4D97-AF65-F5344CB8AC3E}">
        <p14:creationId xmlns:p14="http://schemas.microsoft.com/office/powerpoint/2010/main" val="355853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479425" y="1234352"/>
            <a:ext cx="6473948" cy="4714928"/>
          </a:xfrm>
        </p:spPr>
        <p:txBody>
          <a:bodyPr/>
          <a:lstStyle/>
          <a:p>
            <a:pPr>
              <a:lnSpc>
                <a:spcPct val="110000"/>
              </a:lnSpc>
            </a:pPr>
            <a:r>
              <a:rPr lang="en-US" sz="1100" dirty="0"/>
              <a:t>Aboriginal perspectives are fundamental to learning more about caring for our common home. </a:t>
            </a:r>
          </a:p>
          <a:p>
            <a:pPr>
              <a:lnSpc>
                <a:spcPct val="110000"/>
              </a:lnSpc>
            </a:pPr>
            <a:r>
              <a:rPr lang="en-US" sz="1100" dirty="0"/>
              <a:t>Below is information about ‘Eight Aboriginal Ways of Learning’ from </a:t>
            </a:r>
            <a:r>
              <a:rPr lang="en-US" sz="1100" dirty="0">
                <a:hlinkClick r:id="rId3"/>
              </a:rPr>
              <a:t>8 Ways</a:t>
            </a:r>
            <a:r>
              <a:rPr lang="en-US" sz="1100" dirty="0"/>
              <a:t>. It is “</a:t>
            </a:r>
            <a:r>
              <a:rPr lang="en-US" sz="1100" i="1" dirty="0"/>
              <a:t>a pedagogy framework that allows teachers to include Aboriginal perspectives by using Aboriginal learning techniques. In this way, focus can remain on core curriculum content while embedding Aboriginal perspectives in every lesson</a:t>
            </a:r>
            <a:r>
              <a:rPr lang="en-US" sz="1100" dirty="0"/>
              <a:t>” (From </a:t>
            </a:r>
            <a:r>
              <a:rPr lang="en-US" sz="1100" dirty="0">
                <a:hlinkClick r:id="rId3"/>
              </a:rPr>
              <a:t>8 Ways</a:t>
            </a:r>
            <a:r>
              <a:rPr lang="en-US" sz="1100" dirty="0"/>
              <a:t>). We have intended to integrate some of these ways of learning into this resource.</a:t>
            </a:r>
          </a:p>
          <a:p>
            <a:pPr>
              <a:lnSpc>
                <a:spcPct val="110000"/>
              </a:lnSpc>
              <a:spcAft>
                <a:spcPts val="600"/>
              </a:spcAft>
            </a:pPr>
            <a:r>
              <a:rPr lang="en-US" sz="1100" b="1" dirty="0">
                <a:solidFill>
                  <a:schemeClr val="accent1"/>
                </a:solidFill>
              </a:rPr>
              <a:t>8 Ways</a:t>
            </a:r>
          </a:p>
          <a:p>
            <a:pPr>
              <a:lnSpc>
                <a:spcPct val="110000"/>
              </a:lnSpc>
              <a:spcBef>
                <a:spcPts val="0"/>
              </a:spcBef>
              <a:spcAft>
                <a:spcPts val="600"/>
              </a:spcAft>
            </a:pPr>
            <a:r>
              <a:rPr lang="en-US" sz="1100" b="1" dirty="0"/>
              <a:t>Story Sharing:</a:t>
            </a:r>
            <a:r>
              <a:rPr lang="en-US" sz="1100" dirty="0"/>
              <a:t> Approaching learning through narrative.</a:t>
            </a:r>
          </a:p>
          <a:p>
            <a:pPr>
              <a:lnSpc>
                <a:spcPct val="110000"/>
              </a:lnSpc>
              <a:spcBef>
                <a:spcPts val="0"/>
              </a:spcBef>
              <a:spcAft>
                <a:spcPts val="600"/>
              </a:spcAft>
            </a:pPr>
            <a:r>
              <a:rPr lang="en-US" sz="1100" b="1" dirty="0"/>
              <a:t>Learning Maps:</a:t>
            </a:r>
            <a:r>
              <a:rPr lang="en-US" sz="1100" dirty="0"/>
              <a:t> Explicitly mapping/visualising processes. Picturing pathways of knowledge. </a:t>
            </a:r>
          </a:p>
          <a:p>
            <a:pPr>
              <a:lnSpc>
                <a:spcPct val="110000"/>
              </a:lnSpc>
              <a:spcBef>
                <a:spcPts val="0"/>
              </a:spcBef>
              <a:spcAft>
                <a:spcPts val="600"/>
              </a:spcAft>
            </a:pPr>
            <a:r>
              <a:rPr lang="en-US" sz="1100" b="1" dirty="0"/>
              <a:t>Non-verbal:</a:t>
            </a:r>
            <a:r>
              <a:rPr lang="en-US" sz="1100" dirty="0"/>
              <a:t> Applying intra-personal and kinaesthetic skills to thinking and learning. See, think, act, make and share </a:t>
            </a:r>
            <a:r>
              <a:rPr lang="en-US" sz="1100" b="1" dirty="0"/>
              <a:t>without words</a:t>
            </a:r>
            <a:r>
              <a:rPr lang="en-US" sz="1100" dirty="0"/>
              <a:t>.</a:t>
            </a:r>
          </a:p>
          <a:p>
            <a:pPr>
              <a:lnSpc>
                <a:spcPct val="110000"/>
              </a:lnSpc>
              <a:spcBef>
                <a:spcPts val="0"/>
              </a:spcBef>
              <a:spcAft>
                <a:spcPts val="600"/>
              </a:spcAft>
            </a:pPr>
            <a:r>
              <a:rPr lang="en-US" sz="1100" b="1" dirty="0"/>
              <a:t>Symbols and Images: </a:t>
            </a:r>
            <a:r>
              <a:rPr lang="en-US" sz="1100" dirty="0"/>
              <a:t>Using images and metaphors to understand concepts and content.</a:t>
            </a:r>
          </a:p>
          <a:p>
            <a:pPr>
              <a:lnSpc>
                <a:spcPct val="110000"/>
              </a:lnSpc>
              <a:spcBef>
                <a:spcPts val="0"/>
              </a:spcBef>
              <a:spcAft>
                <a:spcPts val="600"/>
              </a:spcAft>
            </a:pPr>
            <a:r>
              <a:rPr lang="en-US" sz="1100" b="1" dirty="0"/>
              <a:t>Land Links: </a:t>
            </a:r>
            <a:r>
              <a:rPr lang="en-US" sz="1100" dirty="0"/>
              <a:t>Place-based learning, linking content to local land and place.</a:t>
            </a:r>
          </a:p>
          <a:p>
            <a:pPr>
              <a:lnSpc>
                <a:spcPct val="110000"/>
              </a:lnSpc>
              <a:spcBef>
                <a:spcPts val="0"/>
              </a:spcBef>
              <a:spcAft>
                <a:spcPts val="600"/>
              </a:spcAft>
            </a:pPr>
            <a:r>
              <a:rPr lang="en-US" sz="1100" b="1" dirty="0"/>
              <a:t>Non-linear:</a:t>
            </a:r>
            <a:r>
              <a:rPr lang="en-US" sz="1100" dirty="0"/>
              <a:t> Producing innovations and understanding by thinking laterally or combining systems.</a:t>
            </a:r>
          </a:p>
          <a:p>
            <a:pPr>
              <a:lnSpc>
                <a:spcPct val="110000"/>
              </a:lnSpc>
              <a:spcBef>
                <a:spcPts val="0"/>
              </a:spcBef>
              <a:spcAft>
                <a:spcPts val="600"/>
              </a:spcAft>
            </a:pPr>
            <a:r>
              <a:rPr lang="en-US" sz="1100" b="1" dirty="0"/>
              <a:t>Deconstruct/Reconstruct: </a:t>
            </a:r>
            <a:r>
              <a:rPr lang="en-US" sz="1100" dirty="0"/>
              <a:t>Modelling and scaffolding, working from wholes to parts (watch then do).</a:t>
            </a:r>
          </a:p>
          <a:p>
            <a:pPr>
              <a:lnSpc>
                <a:spcPct val="110000"/>
              </a:lnSpc>
              <a:spcBef>
                <a:spcPts val="0"/>
              </a:spcBef>
              <a:spcAft>
                <a:spcPts val="600"/>
              </a:spcAft>
            </a:pPr>
            <a:r>
              <a:rPr lang="en-US" sz="1100" b="1" dirty="0"/>
              <a:t>Community Links:</a:t>
            </a:r>
            <a:r>
              <a:rPr lang="en-US" sz="1100" dirty="0"/>
              <a:t> Centering local viewpoints, applying learning for community benefit.</a:t>
            </a:r>
            <a:endParaRPr lang="en-US" sz="1100" b="1" dirty="0"/>
          </a:p>
          <a:p>
            <a:pPr>
              <a:lnSpc>
                <a:spcPct val="110000"/>
              </a:lnSpc>
            </a:pPr>
            <a:endParaRPr lang="en-US" sz="1100"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nchor="ctr"/>
          <a:lstStyle/>
          <a:p>
            <a:r>
              <a:rPr lang="en-US" dirty="0">
                <a:solidFill>
                  <a:srgbClr val="800000"/>
                </a:solidFill>
              </a:rPr>
              <a:t>Indigenous pedagogies</a:t>
            </a:r>
            <a:endParaRPr lang="en-US" sz="3200" dirty="0">
              <a:solidFill>
                <a:srgbClr val="800000"/>
              </a:solidFill>
            </a:endParaRPr>
          </a:p>
        </p:txBody>
      </p:sp>
      <p:pic>
        <p:nvPicPr>
          <p:cNvPr id="4" name="Picture Placeholder 3" descr="Story sharing, community links, deconstruct reconstruct, non-linea, land links, symbols and images, non-verbal, learning maps." title="Graphic representation of the Aboriginal 8 ways of learning with graphic symbols representing:"/>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l="-970" t="-23445" r="-340" b="-15967"/>
          <a:stretch/>
        </p:blipFill>
        <p:spPr/>
      </p:pic>
      <p:sp>
        <p:nvSpPr>
          <p:cNvPr id="3" name="Text Placeholder 2"/>
          <p:cNvSpPr>
            <a:spLocks noGrp="1"/>
          </p:cNvSpPr>
          <p:nvPr>
            <p:ph type="body" sz="quarter" idx="12"/>
          </p:nvPr>
        </p:nvSpPr>
        <p:spPr/>
        <p:txBody>
          <a:bodyPr/>
          <a:lstStyle/>
          <a:p>
            <a:r>
              <a:rPr lang="en-US" sz="900" dirty="0"/>
              <a:t>8 Aboriginal Ways of Learning graphic from </a:t>
            </a:r>
            <a:r>
              <a:rPr lang="en-US" sz="900" dirty="0">
                <a:hlinkClick r:id="rId3"/>
              </a:rPr>
              <a:t>8 ways</a:t>
            </a:r>
            <a:endParaRPr lang="en-US" sz="900" dirty="0"/>
          </a:p>
        </p:txBody>
      </p:sp>
    </p:spTree>
    <p:extLst>
      <p:ext uri="{BB962C8B-B14F-4D97-AF65-F5344CB8AC3E}">
        <p14:creationId xmlns:p14="http://schemas.microsoft.com/office/powerpoint/2010/main" val="175815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608B96-411E-DE49-BAB8-E3349084EC1E}"/>
              </a:ext>
            </a:extLst>
          </p:cNvPr>
          <p:cNvSpPr>
            <a:spLocks noGrp="1"/>
          </p:cNvSpPr>
          <p:nvPr>
            <p:ph type="body" sz="quarter" idx="10"/>
          </p:nvPr>
        </p:nvSpPr>
        <p:spPr/>
        <p:txBody>
          <a:bodyPr numCol="2" spcCol="360000"/>
          <a:lstStyle/>
          <a:p>
            <a:pPr>
              <a:lnSpc>
                <a:spcPct val="100000"/>
              </a:lnSpc>
            </a:pPr>
            <a:r>
              <a:rPr lang="en-US" sz="1200" dirty="0">
                <a:solidFill>
                  <a:schemeClr val="tx1"/>
                </a:solidFill>
              </a:rPr>
              <a:t>There has always been a strong Catholic tradition to care for our common home. In the 13</a:t>
            </a:r>
            <a:r>
              <a:rPr lang="en-US" sz="1200" baseline="30000" dirty="0">
                <a:solidFill>
                  <a:schemeClr val="tx1"/>
                </a:solidFill>
              </a:rPr>
              <a:t>th</a:t>
            </a:r>
            <a:r>
              <a:rPr lang="en-US" sz="1200" dirty="0">
                <a:solidFill>
                  <a:schemeClr val="tx1"/>
                </a:solidFill>
              </a:rPr>
              <a:t> century St Francis of Assisi’s Canticle of Creation and many Popes since have discussed the natural environment in their encyclicals. </a:t>
            </a:r>
          </a:p>
          <a:p>
            <a:pPr>
              <a:lnSpc>
                <a:spcPct val="100000"/>
              </a:lnSpc>
            </a:pPr>
            <a:r>
              <a:rPr lang="en-US" sz="1200" dirty="0">
                <a:solidFill>
                  <a:schemeClr val="tx1"/>
                </a:solidFill>
              </a:rPr>
              <a:t>In a General Audience in Rome in 2001, Pope John Paul II called for the worlds people to undergo an ‘conversion’ to protect the environment and make the earth a place where all life is valued and can grow in harmony. Pope Benedict XVI spoke of an economy that didn’t respect the environment.</a:t>
            </a:r>
          </a:p>
          <a:p>
            <a:pPr>
              <a:lnSpc>
                <a:spcPct val="100000"/>
              </a:lnSpc>
            </a:pPr>
            <a:r>
              <a:rPr lang="en-US" sz="1200" dirty="0">
                <a:solidFill>
                  <a:schemeClr val="tx1"/>
                </a:solidFill>
              </a:rPr>
              <a:t>Pope Francis released </a:t>
            </a:r>
            <a:r>
              <a:rPr lang="en-US" sz="1200" i="1" dirty="0">
                <a:solidFill>
                  <a:schemeClr val="tx1"/>
                </a:solidFill>
              </a:rPr>
              <a:t>Laudato Si’, meaning </a:t>
            </a:r>
            <a:r>
              <a:rPr lang="en-US" sz="1200" dirty="0">
                <a:solidFill>
                  <a:schemeClr val="tx1"/>
                </a:solidFill>
              </a:rPr>
              <a:t>"Praise be to you”, in June 2015. It is clear from Pope Francis' encyclical - </a:t>
            </a:r>
            <a:r>
              <a:rPr lang="en-US" sz="1200" i="1" dirty="0">
                <a:hlinkClick r:id="rId3" tooltip="Papa Francesco 20150524 Enciclica Laudato Si En"/>
              </a:rPr>
              <a:t>Laudato Si': Caring for our Common Home</a:t>
            </a:r>
            <a:r>
              <a:rPr lang="en-US" sz="1200" i="1" dirty="0"/>
              <a:t> </a:t>
            </a:r>
            <a:r>
              <a:rPr lang="en-US" sz="1200" dirty="0">
                <a:solidFill>
                  <a:schemeClr val="tx1"/>
                </a:solidFill>
              </a:rPr>
              <a:t>-  that as Catholics, we are called to take action for climate justice.</a:t>
            </a:r>
          </a:p>
          <a:p>
            <a:pPr>
              <a:lnSpc>
                <a:spcPct val="100000"/>
              </a:lnSpc>
            </a:pPr>
            <a:r>
              <a:rPr lang="en-US" sz="1200" dirty="0">
                <a:solidFill>
                  <a:schemeClr val="tx1"/>
                </a:solidFill>
              </a:rPr>
              <a:t>It is the Church’s most profound clarion call yet, for us all to be protectors of creation and the poor. The Holy Father has called for a new global solidarity, where all individuals, communities and governments play an essential part in taking care of our earth and global family.</a:t>
            </a:r>
          </a:p>
          <a:p>
            <a:pPr>
              <a:lnSpc>
                <a:spcPct val="100000"/>
              </a:lnSpc>
            </a:pPr>
            <a:r>
              <a:rPr lang="en-US" sz="1200" dirty="0">
                <a:solidFill>
                  <a:schemeClr val="tx1"/>
                </a:solidFill>
              </a:rPr>
              <a:t>In our region, the Federation of Oceania Catholic Bishops (including the Australian Catholic Bishops Conference) have spoken robustly about climate change and the need to be more active in reducing emissions.</a:t>
            </a:r>
          </a:p>
          <a:p>
            <a:pPr>
              <a:lnSpc>
                <a:spcPct val="100000"/>
              </a:lnSpc>
            </a:pPr>
            <a:endParaRPr lang="en-AU" sz="1200" dirty="0">
              <a:solidFill>
                <a:schemeClr val="tx1"/>
              </a:solidFill>
            </a:endParaRPr>
          </a:p>
          <a:p>
            <a:pPr>
              <a:lnSpc>
                <a:spcPct val="100000"/>
              </a:lnSpc>
              <a:spcBef>
                <a:spcPts val="0"/>
              </a:spcBef>
            </a:pPr>
            <a:r>
              <a:rPr lang="en-AU" sz="1400" b="1" i="1" dirty="0">
                <a:solidFill>
                  <a:srgbClr val="63B1A4"/>
                </a:solidFill>
                <a:latin typeface="+mn-lt"/>
                <a:cs typeface="Arial" panose="020B0604020202020204" pitchFamily="34" charset="0"/>
              </a:rPr>
              <a:t>“A true ecological approach always becomes a social approach, it must integrate questions of justice in debates on the environment as to hear both the cry of the earth and the cry of the poor.”  </a:t>
            </a:r>
            <a:br>
              <a:rPr lang="en-AU" sz="1400" b="1" i="1" dirty="0">
                <a:solidFill>
                  <a:srgbClr val="63B1A4"/>
                </a:solidFill>
                <a:latin typeface="+mn-lt"/>
                <a:cs typeface="Arial" panose="020B0604020202020204" pitchFamily="34" charset="0"/>
              </a:rPr>
            </a:br>
            <a:r>
              <a:rPr lang="en-AU" sz="1400" b="1" i="1" dirty="0">
                <a:solidFill>
                  <a:srgbClr val="63B1A4"/>
                </a:solidFill>
                <a:latin typeface="+mn-lt"/>
                <a:cs typeface="Arial" panose="020B0604020202020204" pitchFamily="34" charset="0"/>
              </a:rPr>
              <a:t>				     </a:t>
            </a:r>
            <a:r>
              <a:rPr lang="en-AU" sz="1400" dirty="0">
                <a:solidFill>
                  <a:srgbClr val="63B1A4"/>
                </a:solidFill>
                <a:latin typeface="+mn-lt"/>
                <a:cs typeface="Arial" panose="020B0604020202020204" pitchFamily="34" charset="0"/>
              </a:rPr>
              <a:t>(</a:t>
            </a:r>
            <a:r>
              <a:rPr lang="en-AU" sz="1200" dirty="0">
                <a:solidFill>
                  <a:srgbClr val="63B1A4"/>
                </a:solidFill>
                <a:latin typeface="+mn-lt"/>
                <a:cs typeface="Arial" panose="020B0604020202020204" pitchFamily="34" charset="0"/>
              </a:rPr>
              <a:t>Pope Francis, </a:t>
            </a:r>
            <a:r>
              <a:rPr lang="en-AU" sz="1200" i="1" dirty="0" err="1">
                <a:solidFill>
                  <a:srgbClr val="63B1A4"/>
                </a:solidFill>
                <a:latin typeface="+mn-lt"/>
                <a:cs typeface="Arial" panose="020B0604020202020204" pitchFamily="34" charset="0"/>
              </a:rPr>
              <a:t>Laudato</a:t>
            </a:r>
            <a:r>
              <a:rPr lang="en-AU" sz="1200" i="1" dirty="0">
                <a:solidFill>
                  <a:srgbClr val="63B1A4"/>
                </a:solidFill>
                <a:latin typeface="+mn-lt"/>
                <a:cs typeface="Arial" panose="020B0604020202020204" pitchFamily="34" charset="0"/>
              </a:rPr>
              <a:t> Si’ n </a:t>
            </a:r>
            <a:r>
              <a:rPr lang="en-AU" sz="1200" dirty="0">
                <a:solidFill>
                  <a:srgbClr val="63B1A4"/>
                </a:solidFill>
                <a:latin typeface="+mn-lt"/>
                <a:cs typeface="Arial" panose="020B0604020202020204" pitchFamily="34" charset="0"/>
              </a:rPr>
              <a:t>49</a:t>
            </a:r>
            <a:r>
              <a:rPr lang="en-AU" sz="1200" i="1" dirty="0">
                <a:solidFill>
                  <a:srgbClr val="63B1A4"/>
                </a:solidFill>
                <a:latin typeface="+mn-lt"/>
                <a:cs typeface="Arial" panose="020B0604020202020204" pitchFamily="34" charset="0"/>
              </a:rPr>
              <a:t>)</a:t>
            </a:r>
          </a:p>
          <a:p>
            <a:pPr>
              <a:lnSpc>
                <a:spcPct val="100000"/>
              </a:lnSpc>
            </a:pPr>
            <a:r>
              <a:rPr lang="en-US" sz="1200" dirty="0">
                <a:solidFill>
                  <a:schemeClr val="tx1"/>
                </a:solidFill>
              </a:rPr>
              <a:t>Within the global Caritas confederation, Cardinals, Bishops and lay Caritas leaders at the 2018 Caritas Oceania forum also reinforced this theme, and have made caring for creation one of their top priorities. </a:t>
            </a:r>
            <a:r>
              <a:rPr lang="en-US" sz="1200" b="1" dirty="0">
                <a:solidFill>
                  <a:schemeClr val="tx1"/>
                </a:solidFill>
              </a:rPr>
              <a:t>Caritas </a:t>
            </a:r>
            <a:r>
              <a:rPr lang="en-US" sz="1200" b="1" dirty="0" err="1">
                <a:solidFill>
                  <a:schemeClr val="tx1"/>
                </a:solidFill>
              </a:rPr>
              <a:t>Internationalis</a:t>
            </a:r>
            <a:r>
              <a:rPr lang="en-US" sz="1200" b="1" dirty="0">
                <a:solidFill>
                  <a:schemeClr val="tx1"/>
                </a:solidFill>
              </a:rPr>
              <a:t> has made climate change an overarching theme in its strategic plan.</a:t>
            </a:r>
          </a:p>
          <a:p>
            <a:pPr>
              <a:lnSpc>
                <a:spcPct val="100000"/>
              </a:lnSpc>
            </a:pPr>
            <a:r>
              <a:rPr lang="en-US" sz="1200" dirty="0">
                <a:solidFill>
                  <a:schemeClr val="tx1"/>
                </a:solidFill>
              </a:rPr>
              <a:t>As a program of Caritas, Catholic Earthcare Australia is an ecological advisory agency to the church and has been mandated through the activities of education, research and advocacy to give leadership in responding to Laudato Si’ to “stimulate and sustain the ecological conversion and implement integral ecology in Catholic institutions in Australia.”</a:t>
            </a:r>
          </a:p>
          <a:p>
            <a:pPr>
              <a:lnSpc>
                <a:spcPct val="100000"/>
              </a:lnSpc>
            </a:pPr>
            <a:r>
              <a:rPr lang="en-US" sz="1200" dirty="0">
                <a:solidFill>
                  <a:schemeClr val="tx1"/>
                </a:solidFill>
              </a:rPr>
              <a:t>The Australian Catholic Bishops Social Justice Statement for 2021-22, ‘</a:t>
            </a:r>
            <a:r>
              <a:rPr lang="en-US" sz="1200" dirty="0">
                <a:solidFill>
                  <a:schemeClr val="tx1"/>
                </a:solidFill>
                <a:hlinkClick r:id="rId4"/>
              </a:rPr>
              <a:t>Cry of the earth cry of the poor</a:t>
            </a:r>
            <a:r>
              <a:rPr lang="en-US" sz="1200" dirty="0">
                <a:solidFill>
                  <a:schemeClr val="tx1"/>
                </a:solidFill>
              </a:rPr>
              <a:t>’, further supports our call to care for all creation and invites us to take action. </a:t>
            </a:r>
          </a:p>
          <a:p>
            <a:pPr>
              <a:lnSpc>
                <a:spcPct val="100000"/>
              </a:lnSpc>
            </a:pPr>
            <a:r>
              <a:rPr lang="en-US" sz="1200" dirty="0">
                <a:solidFill>
                  <a:schemeClr val="tx1"/>
                </a:solidFill>
              </a:rPr>
              <a:t>To support this statement and the seven year Laudato Si’ action platform, Catholic Earthcare has developed a certification process for </a:t>
            </a:r>
            <a:r>
              <a:rPr lang="en-US" sz="1200" dirty="0">
                <a:solidFill>
                  <a:schemeClr val="tx1"/>
                </a:solidFill>
                <a:hlinkClick r:id="rId5"/>
              </a:rPr>
              <a:t>Catholic Earthcare schools, parishes and families.</a:t>
            </a:r>
            <a:r>
              <a:rPr lang="en-US" sz="1200" dirty="0">
                <a:solidFill>
                  <a:schemeClr val="tx1"/>
                </a:solidFill>
              </a:rPr>
              <a:t> </a:t>
            </a:r>
            <a:endParaRPr lang="en-US" sz="1200" b="1" i="1" dirty="0">
              <a:solidFill>
                <a:schemeClr val="tx1"/>
              </a:solidFill>
              <a:latin typeface="Arial" panose="020B0604020202020204" pitchFamily="34" charset="0"/>
              <a:cs typeface="Arial" panose="020B0604020202020204" pitchFamily="34" charset="0"/>
            </a:endParaRPr>
          </a:p>
          <a:p>
            <a:pPr>
              <a:lnSpc>
                <a:spcPct val="100000"/>
              </a:lnSpc>
            </a:pPr>
            <a:endParaRPr lang="en-US" sz="1200" b="1" i="1" dirty="0">
              <a:solidFill>
                <a:schemeClr val="tx1"/>
              </a:solidFill>
              <a:latin typeface="Arial" panose="020B0604020202020204" pitchFamily="34" charset="0"/>
              <a:cs typeface="Arial" panose="020B0604020202020204" pitchFamily="34" charset="0"/>
            </a:endParaRPr>
          </a:p>
          <a:p>
            <a:pPr>
              <a:lnSpc>
                <a:spcPct val="100000"/>
              </a:lnSpc>
            </a:pPr>
            <a:r>
              <a:rPr lang="en-US" sz="1400" b="1" i="1" dirty="0">
                <a:solidFill>
                  <a:srgbClr val="63B1A4"/>
                </a:solidFill>
                <a:latin typeface="Arial" panose="020B0604020202020204" pitchFamily="34" charset="0"/>
                <a:cs typeface="Arial" panose="020B0604020202020204" pitchFamily="34" charset="0"/>
              </a:rPr>
              <a:t>"Living our vocation to be protectors of God’s handiwork is essential to a life of virtue; it is not an optional or a secondary aspect of our Christian experience.” </a:t>
            </a:r>
            <a:br>
              <a:rPr lang="en-US" sz="1400" b="1" i="1" dirty="0">
                <a:solidFill>
                  <a:srgbClr val="63B1A4"/>
                </a:solidFill>
                <a:latin typeface="Arial" panose="020B0604020202020204" pitchFamily="34" charset="0"/>
                <a:cs typeface="Arial" panose="020B0604020202020204" pitchFamily="34" charset="0"/>
              </a:rPr>
            </a:br>
            <a:r>
              <a:rPr lang="en-US" sz="1400" b="1" i="1" dirty="0">
                <a:solidFill>
                  <a:srgbClr val="63B1A4"/>
                </a:solidFill>
                <a:latin typeface="Arial" panose="020B0604020202020204" pitchFamily="34" charset="0"/>
                <a:cs typeface="Arial" panose="020B0604020202020204" pitchFamily="34" charset="0"/>
              </a:rPr>
              <a:t>			                       </a:t>
            </a:r>
            <a:r>
              <a:rPr lang="en-US" sz="1200" dirty="0">
                <a:solidFill>
                  <a:srgbClr val="63B1A4"/>
                </a:solidFill>
                <a:latin typeface="Arial" panose="020B0604020202020204" pitchFamily="34" charset="0"/>
                <a:cs typeface="Arial" panose="020B0604020202020204" pitchFamily="34" charset="0"/>
              </a:rPr>
              <a:t>(Pope Francis, </a:t>
            </a:r>
            <a:r>
              <a:rPr lang="en-US" sz="1200" i="1" dirty="0">
                <a:solidFill>
                  <a:srgbClr val="63B1A4"/>
                </a:solidFill>
                <a:latin typeface="Arial" panose="020B0604020202020204" pitchFamily="34" charset="0"/>
                <a:cs typeface="Arial" panose="020B0604020202020204" pitchFamily="34" charset="0"/>
              </a:rPr>
              <a:t>Laudato Si’ n </a:t>
            </a:r>
            <a:r>
              <a:rPr lang="en-US" sz="1200" dirty="0">
                <a:solidFill>
                  <a:srgbClr val="63B1A4"/>
                </a:solidFill>
                <a:latin typeface="Arial" panose="020B0604020202020204" pitchFamily="34" charset="0"/>
                <a:cs typeface="Arial" panose="020B0604020202020204" pitchFamily="34" charset="0"/>
              </a:rPr>
              <a:t>217)</a:t>
            </a:r>
            <a:endParaRPr lang="en-AU" sz="1200" dirty="0"/>
          </a:p>
          <a:p>
            <a:pPr>
              <a:lnSpc>
                <a:spcPct val="100000"/>
              </a:lnSpc>
            </a:pPr>
            <a:endParaRPr lang="en-US" sz="1200" dirty="0"/>
          </a:p>
        </p:txBody>
      </p:sp>
      <p:sp>
        <p:nvSpPr>
          <p:cNvPr id="5" name="Title 4">
            <a:extLst>
              <a:ext uri="{FF2B5EF4-FFF2-40B4-BE49-F238E27FC236}">
                <a16:creationId xmlns:a16="http://schemas.microsoft.com/office/drawing/2014/main" id="{F043357F-573E-B348-8254-B08CBD3744B6}"/>
              </a:ext>
            </a:extLst>
          </p:cNvPr>
          <p:cNvSpPr>
            <a:spLocks noGrp="1"/>
          </p:cNvSpPr>
          <p:nvPr>
            <p:ph type="title"/>
          </p:nvPr>
        </p:nvSpPr>
        <p:spPr/>
        <p:txBody>
          <a:bodyPr/>
          <a:lstStyle/>
          <a:p>
            <a:r>
              <a:rPr lang="en-US" dirty="0"/>
              <a:t>Catholic tradition on caring for creation</a:t>
            </a:r>
          </a:p>
        </p:txBody>
      </p:sp>
    </p:spTree>
    <p:extLst>
      <p:ext uri="{BB962C8B-B14F-4D97-AF65-F5344CB8AC3E}">
        <p14:creationId xmlns:p14="http://schemas.microsoft.com/office/powerpoint/2010/main" val="3291284044"/>
      </p:ext>
    </p:extLst>
  </p:cSld>
  <p:clrMapOvr>
    <a:masterClrMapping/>
  </p:clrMapOvr>
</p:sld>
</file>

<file path=ppt/theme/theme1.xml><?xml version="1.0" encoding="utf-8"?>
<a:theme xmlns:a="http://schemas.openxmlformats.org/drawingml/2006/main" name="Education PPT Template">
  <a:themeElements>
    <a:clrScheme name="Education Colours">
      <a:dk1>
        <a:srgbClr val="63B1A4"/>
      </a:dk1>
      <a:lt1>
        <a:sysClr val="window" lastClr="FFFFFF"/>
      </a:lt1>
      <a:dk2>
        <a:srgbClr val="C3DDD7"/>
      </a:dk2>
      <a:lt2>
        <a:srgbClr val="E7E6E6"/>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1_Education PPT Template">
  <a:themeElements>
    <a:clrScheme name="Custom 6">
      <a:dk1>
        <a:srgbClr val="05243F"/>
      </a:dk1>
      <a:lt1>
        <a:srgbClr val="FFFFFF"/>
      </a:lt1>
      <a:dk2>
        <a:srgbClr val="63B1A4"/>
      </a:dk2>
      <a:lt2>
        <a:srgbClr val="C3DDD7"/>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D18022CAF0CF4E8F2A2F1633DCF88F" ma:contentTypeVersion="16" ma:contentTypeDescription="Create a new document." ma:contentTypeScope="" ma:versionID="9143bfe0f8b2f30595dcd0d50264b73d">
  <xsd:schema xmlns:xsd="http://www.w3.org/2001/XMLSchema" xmlns:xs="http://www.w3.org/2001/XMLSchema" xmlns:p="http://schemas.microsoft.com/office/2006/metadata/properties" xmlns:ns3="827c324d-dd95-45ea-85ed-7126813b518f" xmlns:ns4="9e00334d-dd00-4f78-9815-2808d8351382" targetNamespace="http://schemas.microsoft.com/office/2006/metadata/properties" ma:root="true" ma:fieldsID="d8a08a905825d5ec22cd5e383d20675b" ns3:_="" ns4:_="">
    <xsd:import namespace="827c324d-dd95-45ea-85ed-7126813b518f"/>
    <xsd:import namespace="9e00334d-dd00-4f78-9815-2808d8351382"/>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324d-dd95-45ea-85ed-7126813b51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00334d-dd00-4f78-9815-2808d8351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CE9FC7-F488-4CBC-BC57-3C13B4B4EA8E}">
  <ds:schemaRefs>
    <ds:schemaRef ds:uri="http://schemas.microsoft.com/office/2006/documentManagement/types"/>
    <ds:schemaRef ds:uri="9e00334d-dd00-4f78-9815-2808d8351382"/>
    <ds:schemaRef ds:uri="http://purl.org/dc/terms/"/>
    <ds:schemaRef ds:uri="http://purl.org/dc/dcmitype/"/>
    <ds:schemaRef ds:uri="http://schemas.microsoft.com/office/2006/metadata/properties"/>
    <ds:schemaRef ds:uri="http://schemas.openxmlformats.org/package/2006/metadata/core-properties"/>
    <ds:schemaRef ds:uri="http://www.w3.org/XML/1998/namespace"/>
    <ds:schemaRef ds:uri="827c324d-dd95-45ea-85ed-7126813b518f"/>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62E1E00F-E60D-46DE-87D9-0F0ADCBF9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c324d-dd95-45ea-85ed-7126813b518f"/>
    <ds:schemaRef ds:uri="9e00334d-dd00-4f78-9815-2808d8351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10F89C-9F27-40E2-B07B-DA746ED61B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2691</TotalTime>
  <Words>8146</Words>
  <Application>Microsoft Office PowerPoint</Application>
  <PresentationFormat>Widescreen</PresentationFormat>
  <Paragraphs>694</Paragraphs>
  <Slides>53</Slides>
  <Notes>42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Arial</vt:lpstr>
      <vt:lpstr>Arial,Sans-Serif</vt:lpstr>
      <vt:lpstr>Calibri</vt:lpstr>
      <vt:lpstr>Garamond</vt:lpstr>
      <vt:lpstr>Roboto</vt:lpstr>
      <vt:lpstr>Roboto light</vt:lpstr>
      <vt:lpstr>Roboto light</vt:lpstr>
      <vt:lpstr>Roboto Medium</vt:lpstr>
      <vt:lpstr>Segoe UI</vt:lpstr>
      <vt:lpstr>Times New Roman</vt:lpstr>
      <vt:lpstr>Education PPT Template</vt:lpstr>
      <vt:lpstr>1_Education PPT Template</vt:lpstr>
      <vt:lpstr>Caring for Creation One family, one common home  secondary</vt:lpstr>
      <vt:lpstr>A note to teachers</vt:lpstr>
      <vt:lpstr>contents</vt:lpstr>
      <vt:lpstr>curriculum</vt:lpstr>
      <vt:lpstr>curriculum</vt:lpstr>
      <vt:lpstr>curriculum</vt:lpstr>
      <vt:lpstr>Introduction - the Learning process</vt:lpstr>
      <vt:lpstr>Indigenous pedagogies</vt:lpstr>
      <vt:lpstr>Catholic tradition on caring for creation</vt:lpstr>
      <vt:lpstr>PArt 1: see</vt:lpstr>
      <vt:lpstr>PArt 1: see</vt:lpstr>
      <vt:lpstr>Cry of the earth - Climate change</vt:lpstr>
      <vt:lpstr>Cry of the earth - Climate change</vt:lpstr>
      <vt:lpstr>We are the problem.  but also the solution! </vt:lpstr>
      <vt:lpstr>Cry of the earth - biodiversity</vt:lpstr>
      <vt:lpstr>diseasE</vt:lpstr>
      <vt:lpstr>Cry of the earth - consumerism</vt:lpstr>
      <vt:lpstr>Cry of the earth - consumerism</vt:lpstr>
      <vt:lpstr>FOSSIL FUEL / ENERGY</vt:lpstr>
      <vt:lpstr>FOSSIL FUEL / ENERGY</vt:lpstr>
      <vt:lpstr>Rising temperatures</vt:lpstr>
      <vt:lpstr>transport</vt:lpstr>
      <vt:lpstr>Sustainable development goals</vt:lpstr>
      <vt:lpstr>Caritas Australia’s RESPONSE </vt:lpstr>
      <vt:lpstr>Caritas australia's response</vt:lpstr>
      <vt:lpstr>Caritas Australia’s work in communities</vt:lpstr>
      <vt:lpstr>CASE STUDY </vt:lpstr>
      <vt:lpstr>PowerPoint Presentation</vt:lpstr>
      <vt:lpstr>PowerPoint Presentation</vt:lpstr>
      <vt:lpstr>CASE STUDY </vt:lpstr>
      <vt:lpstr>PowerPoint Presentation</vt:lpstr>
      <vt:lpstr>PowerPoint Presentation</vt:lpstr>
      <vt:lpstr>Part 2: JUDGE</vt:lpstr>
      <vt:lpstr>Indigenous spirituality</vt:lpstr>
      <vt:lpstr>Scripture analysis</vt:lpstr>
      <vt:lpstr>Scripture analysis</vt:lpstr>
      <vt:lpstr>Laudato si"</vt:lpstr>
      <vt:lpstr>LAUDATO SI’ &amp; INTEGRAL ECOLOGY</vt:lpstr>
      <vt:lpstr>PowerPoint Presentation</vt:lpstr>
      <vt:lpstr>LAUDATO SI' action platform </vt:lpstr>
      <vt:lpstr>Fratelli tutti</vt:lpstr>
      <vt:lpstr>Catholic social teaching Activity</vt:lpstr>
      <vt:lpstr>Part three: act</vt:lpstr>
      <vt:lpstr>PowerPoint Presentation</vt:lpstr>
      <vt:lpstr>Indigenous CONNECTION TO LAND </vt:lpstr>
      <vt:lpstr>act </vt:lpstr>
      <vt:lpstr>Locus of control</vt:lpstr>
      <vt:lpstr>act </vt:lpstr>
      <vt:lpstr>Act - Play your part</vt:lpstr>
      <vt:lpstr>Act - Play your part</vt:lpstr>
      <vt:lpstr>  prayer</vt:lpstr>
      <vt:lpstr>FURTHER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Caring for Creation Secondary</dc:title>
  <dc:creator>Marlin Communications</dc:creator>
  <cp:lastModifiedBy>Nicole Dobrohotoff</cp:lastModifiedBy>
  <cp:revision>728</cp:revision>
  <dcterms:created xsi:type="dcterms:W3CDTF">2014-11-30T23:21:17Z</dcterms:created>
  <dcterms:modified xsi:type="dcterms:W3CDTF">2021-08-23T04:37:15Z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0x01010000D18022CAF0CF4E8F2A2F1633DCF88F</vt:lpwstr>
  </property>
  <property fmtid="{D5CDD505-2E9C-101B-9397-08002B2CF9AE}" pid="3" name="_dlc_DocIdItemGuid">
    <vt:lpwstr>d7ee03d9-074b-4786-bb99-1c6adf13a550</vt:lpwstr>
  </property>
</Properties>
</file>